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256" r:id="rId2"/>
    <p:sldId id="281" r:id="rId3"/>
    <p:sldId id="284" r:id="rId4"/>
    <p:sldId id="285" r:id="rId5"/>
    <p:sldId id="286" r:id="rId6"/>
    <p:sldId id="287" r:id="rId7"/>
    <p:sldId id="288" r:id="rId8"/>
    <p:sldId id="272" r:id="rId9"/>
    <p:sldId id="262" r:id="rId10"/>
    <p:sldId id="273" r:id="rId11"/>
    <p:sldId id="266" r:id="rId12"/>
    <p:sldId id="263" r:id="rId13"/>
    <p:sldId id="264" r:id="rId14"/>
    <p:sldId id="275" r:id="rId15"/>
    <p:sldId id="278" r:id="rId16"/>
    <p:sldId id="274" r:id="rId17"/>
    <p:sldId id="276" r:id="rId18"/>
    <p:sldId id="277" r:id="rId19"/>
    <p:sldId id="267" r:id="rId20"/>
    <p:sldId id="279" r:id="rId21"/>
    <p:sldId id="280" r:id="rId22"/>
    <p:sldId id="282" r:id="rId23"/>
    <p:sldId id="283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9C9CC-4F73-445D-ADD9-4ED41B72DEDB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DDF7A-C2BE-4285-BAEF-654E6A2642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95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98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42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31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44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45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93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74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56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93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69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85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21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Avaliação de </a:t>
            </a:r>
            <a:r>
              <a:rPr lang="pt-BR" dirty="0" smtClean="0"/>
              <a:t>Desempenho </a:t>
            </a:r>
            <a:r>
              <a:rPr lang="pt-BR" dirty="0" smtClean="0"/>
              <a:t>em </a:t>
            </a:r>
            <a:r>
              <a:rPr lang="pt-BR" dirty="0" smtClean="0"/>
              <a:t>Ambientes </a:t>
            </a:r>
            <a:r>
              <a:rPr lang="pt-BR" dirty="0" smtClean="0"/>
              <a:t>de </a:t>
            </a:r>
            <a:r>
              <a:rPr lang="pt-BR" dirty="0" smtClean="0"/>
              <a:t>Mobile </a:t>
            </a:r>
            <a:r>
              <a:rPr lang="pt-BR" dirty="0" err="1" smtClean="0"/>
              <a:t>Cloud</a:t>
            </a:r>
            <a:r>
              <a:rPr lang="pt-BR" dirty="0" smtClean="0"/>
              <a:t> </a:t>
            </a:r>
            <a:r>
              <a:rPr lang="pt-BR" smtClean="0"/>
              <a:t>Computing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Danilo Oliveira</a:t>
            </a:r>
          </a:p>
          <a:p>
            <a:r>
              <a:rPr lang="pt-BR" dirty="0" smtClean="0"/>
              <a:t>Paulo Maciel</a:t>
            </a:r>
          </a:p>
          <a:p>
            <a:r>
              <a:rPr lang="pt-BR" dirty="0" smtClean="0"/>
              <a:t>Nelson Rosa</a:t>
            </a:r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337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Experimentos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Cada cliente do gerador cria um objeto remoto e continuamente chama a operação do objeto (multiplicação de matrizes, algoritmo O(n^3)), com um intervalo de tempo exponencial entre as requisições</a:t>
            </a:r>
          </a:p>
          <a:p>
            <a:r>
              <a:rPr lang="pt-BR" dirty="0" smtClean="0"/>
              <a:t>O cliente a ser monitorado usa o mesmo argumento dos clientes do gerador de carga e envia requisições com um intervalo fixo de 5 segundos</a:t>
            </a:r>
          </a:p>
          <a:p>
            <a:r>
              <a:rPr lang="pt-BR" dirty="0" smtClean="0"/>
              <a:t>Cada cenário foi executado por 30 minutos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31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Número de usuários simultâneos</a:t>
            </a:r>
          </a:p>
          <a:p>
            <a:pPr lvl="1"/>
            <a:r>
              <a:rPr lang="pt-BR" dirty="0" smtClean="0"/>
              <a:t>0, 25, 50</a:t>
            </a:r>
          </a:p>
          <a:p>
            <a:r>
              <a:rPr lang="pt-BR" dirty="0" smtClean="0"/>
              <a:t>Argumento da operação (tamanho da matriz)</a:t>
            </a:r>
          </a:p>
          <a:p>
            <a:pPr lvl="1"/>
            <a:r>
              <a:rPr lang="pt-BR" dirty="0" smtClean="0"/>
              <a:t>500, 525, 550</a:t>
            </a:r>
          </a:p>
          <a:p>
            <a:r>
              <a:rPr lang="pt-BR" dirty="0" smtClean="0"/>
              <a:t>Número de cores da máquina</a:t>
            </a:r>
          </a:p>
          <a:p>
            <a:pPr lvl="2"/>
            <a:r>
              <a:rPr lang="pt-BR" dirty="0" smtClean="0"/>
              <a:t>1,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2, 4</a:t>
            </a:r>
          </a:p>
          <a:p>
            <a:r>
              <a:rPr lang="pt-BR" dirty="0" smtClean="0"/>
              <a:t>Modelo do </a:t>
            </a:r>
            <a:r>
              <a:rPr lang="pt-BR" dirty="0" err="1" smtClean="0"/>
              <a:t>surrogate</a:t>
            </a:r>
            <a:endParaRPr lang="pt-BR" dirty="0" smtClean="0"/>
          </a:p>
          <a:p>
            <a:pPr lvl="1"/>
            <a:r>
              <a:rPr lang="pt-BR" dirty="0" smtClean="0"/>
              <a:t>1 Thread/Cliente X 1 Processo/Cliente</a:t>
            </a:r>
          </a:p>
          <a:p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dirty="0" smtClean="0"/>
              <a:t>Dispositivo móvel: </a:t>
            </a:r>
            <a:r>
              <a:rPr lang="pt-BR" dirty="0" err="1" smtClean="0"/>
              <a:t>Galaxy</a:t>
            </a:r>
            <a:r>
              <a:rPr lang="pt-BR" dirty="0" smtClean="0"/>
              <a:t> Young, Moto G</a:t>
            </a:r>
          </a:p>
        </p:txBody>
      </p:sp>
    </p:spTree>
    <p:extLst>
      <p:ext uri="{BB962C8B-B14F-4D97-AF65-F5344CB8AC3E}">
        <p14:creationId xmlns:p14="http://schemas.microsoft.com/office/powerpoint/2010/main" val="356148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2764000" y="1126967"/>
            <a:ext cx="3657600" cy="6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2090601" y="324667"/>
            <a:ext cx="5428499" cy="6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800" dirty="0"/>
              <a:t>Cenário com 25 usuários,  n = 500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800" dirty="0"/>
              <a:t>processos X threads</a:t>
            </a:r>
          </a:p>
        </p:txBody>
      </p:sp>
      <p:pic>
        <p:nvPicPr>
          <p:cNvPr id="2050" name="Picture 2" descr="g33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929" y="1916832"/>
            <a:ext cx="3634144" cy="348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256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2764000" y="1126967"/>
            <a:ext cx="3657600" cy="6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811450" y="371128"/>
            <a:ext cx="7562700" cy="6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3200" dirty="0"/>
              <a:t>Consumo de </a:t>
            </a:r>
            <a:r>
              <a:rPr lang="en" sz="3200" dirty="0" smtClean="0"/>
              <a:t>memória e CPU: </a:t>
            </a:r>
            <a:r>
              <a:rPr lang="en" sz="3200" dirty="0"/>
              <a:t>threads X processos (25 usuários,  n = 500</a:t>
            </a:r>
          </a:p>
          <a:p>
            <a:pPr lvl="0" algn="ctr"/>
            <a:r>
              <a:rPr lang="en" sz="3200" dirty="0"/>
              <a:t>processos X </a:t>
            </a:r>
            <a:r>
              <a:rPr lang="en" sz="3200" dirty="0" smtClean="0"/>
              <a:t>threads)</a:t>
            </a:r>
            <a:endParaRPr lang="en" sz="3200" dirty="0"/>
          </a:p>
          <a:p>
            <a:pPr>
              <a:spcBef>
                <a:spcPts val="0"/>
              </a:spcBef>
              <a:buNone/>
            </a:pPr>
            <a:r>
              <a:rPr lang="en" sz="3200" dirty="0" smtClean="0"/>
              <a:t>)</a:t>
            </a:r>
            <a:endParaRPr lang="en" sz="3200" dirty="0"/>
          </a:p>
        </p:txBody>
      </p:sp>
      <p:pic>
        <p:nvPicPr>
          <p:cNvPr id="5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60" y="1844824"/>
            <a:ext cx="3312368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0032" y="2096852"/>
            <a:ext cx="3024336" cy="2916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37897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92333"/>
            <a:ext cx="551104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Utilização de CPU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40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Tempo de resposta</a:t>
            </a:r>
            <a:endParaRPr lang="pt-BR" dirty="0"/>
          </a:p>
        </p:txBody>
      </p:sp>
      <p:pic>
        <p:nvPicPr>
          <p:cNvPr id="6146" name="Picture 2" descr="C:\Users\Danilo\Dropbox\Experimentos\Experimentos novo\plots\png\plot_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" y="2120875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anilo\Dropbox\Experimentos\Experimentos novo\plots\png\plot_5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607" y="2120875"/>
            <a:ext cx="3144391" cy="314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anilo\Dropbox\Experimentos\Experimentos novo\plots\png\plot_5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570" y="2144836"/>
            <a:ext cx="3120430" cy="312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124870" y="512125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 = 500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139952" y="5324064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 = 525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236296" y="5305916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 = 550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29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Speedup</a:t>
            </a:r>
            <a:r>
              <a:rPr lang="pt-BR" dirty="0" smtClean="0"/>
              <a:t> (n = 500)</a:t>
            </a:r>
            <a:endParaRPr lang="pt-BR" dirty="0"/>
          </a:p>
        </p:txBody>
      </p:sp>
      <p:pic>
        <p:nvPicPr>
          <p:cNvPr id="2050" name="Picture 2" descr="C:\Users\Danilo\Dropbox\Experimentos\Experimentos novo\plots\plot_speedup_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420549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195736" y="5732654"/>
            <a:ext cx="142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Galaxy</a:t>
            </a:r>
            <a:r>
              <a:rPr lang="pt-BR" dirty="0" smtClean="0"/>
              <a:t> Young</a:t>
            </a:r>
            <a:endParaRPr lang="pt-BR" dirty="0"/>
          </a:p>
        </p:txBody>
      </p:sp>
      <p:pic>
        <p:nvPicPr>
          <p:cNvPr id="2052" name="Picture 4" descr="C:\Users\Danilo\Dropbox\Experimentos\Experimentos novo\plots\plot_speedup_500_moto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961891"/>
            <a:ext cx="3768053" cy="343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588224" y="5589240"/>
            <a:ext cx="89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Moto 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61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Speedup</a:t>
            </a:r>
            <a:r>
              <a:rPr lang="pt-BR" dirty="0" smtClean="0"/>
              <a:t> (n= 525)</a:t>
            </a:r>
            <a:endParaRPr lang="pt-BR" dirty="0"/>
          </a:p>
        </p:txBody>
      </p:sp>
      <p:pic>
        <p:nvPicPr>
          <p:cNvPr id="4098" name="Picture 2" descr="C:\Users\Danilo\Dropbox\Experimentos\Experimentos novo\plots\png\plot_speedup_5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781112" cy="338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907704" y="5363322"/>
            <a:ext cx="142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Galaxy</a:t>
            </a:r>
            <a:r>
              <a:rPr lang="pt-BR" dirty="0" smtClean="0"/>
              <a:t> Young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300192" y="5219908"/>
            <a:ext cx="89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Moto G</a:t>
            </a:r>
            <a:endParaRPr lang="pt-BR" dirty="0"/>
          </a:p>
        </p:txBody>
      </p:sp>
      <p:pic>
        <p:nvPicPr>
          <p:cNvPr id="4099" name="Picture 3" descr="C:\Users\Danilo\Dropbox\Experimentos\Experimentos novo\plots\png\plot_speedup_525_moto_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853126"/>
            <a:ext cx="3772915" cy="33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9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Speedup</a:t>
            </a:r>
            <a:r>
              <a:rPr lang="pt-BR" dirty="0" smtClean="0"/>
              <a:t> (n= 550)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907704" y="5363322"/>
            <a:ext cx="142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Galaxy</a:t>
            </a:r>
            <a:r>
              <a:rPr lang="pt-BR" dirty="0" smtClean="0"/>
              <a:t> Young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300192" y="5219908"/>
            <a:ext cx="89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Moto G</a:t>
            </a:r>
            <a:endParaRPr lang="pt-BR" dirty="0"/>
          </a:p>
        </p:txBody>
      </p:sp>
      <p:pic>
        <p:nvPicPr>
          <p:cNvPr id="5122" name="Picture 2" descr="C:\Users\Danilo\Dropbox\Experimentos\Experimentos novo\plots\png\plot_speedup_5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369191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anilo\Dropbox\Experimentos\Experimentos novo\plots\png\plot_speedup_550_moto_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50456"/>
            <a:ext cx="3641380" cy="330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58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Troca de contexto entre processos é mais cara do que troca de contexto entre threads, isso influencia o tempo de resposta da aplicação</a:t>
            </a:r>
          </a:p>
          <a:p>
            <a:r>
              <a:rPr lang="pt-BR" dirty="0" smtClean="0"/>
              <a:t>Processos Java consomem bastante memória (JVM + </a:t>
            </a:r>
            <a:r>
              <a:rPr lang="pt-BR" dirty="0" err="1" smtClean="0"/>
              <a:t>bytecode</a:t>
            </a:r>
            <a:r>
              <a:rPr lang="pt-BR" dirty="0" smtClean="0"/>
              <a:t> de classes do </a:t>
            </a:r>
            <a:r>
              <a:rPr lang="pt-BR" dirty="0" err="1" smtClean="0"/>
              <a:t>classpath</a:t>
            </a:r>
            <a:r>
              <a:rPr lang="pt-BR" dirty="0" smtClean="0"/>
              <a:t>), portanto o modelo de 1 cliente por processo limita bastante a escalabilidade do sistema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69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Mobile </a:t>
            </a:r>
            <a:r>
              <a:rPr lang="pt-BR" dirty="0" err="1" smtClean="0"/>
              <a:t>Cloud</a:t>
            </a:r>
            <a:r>
              <a:rPr lang="pt-BR" dirty="0" smtClean="0"/>
              <a:t> </a:t>
            </a:r>
            <a:r>
              <a:rPr lang="pt-BR" dirty="0" err="1" smtClean="0"/>
              <a:t>Computing</a:t>
            </a:r>
            <a:r>
              <a:rPr lang="pt-BR" dirty="0" smtClean="0"/>
              <a:t> - 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upload.wikimedia.org/wikipedia/commons/1/1d/Mobile_Cloud_Archite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85" y="1476327"/>
            <a:ext cx="7200800" cy="498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xelanz.com/wp-content/uploads/2013/07/mobile-cloud-comput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634" y="1340768"/>
            <a:ext cx="1223269" cy="180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8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O cenário de uma </a:t>
            </a:r>
            <a:r>
              <a:rPr lang="pt-BR" dirty="0" smtClean="0"/>
              <a:t>VM (0 usuários simultâneos) </a:t>
            </a:r>
            <a:r>
              <a:rPr lang="pt-BR" dirty="0"/>
              <a:t>por cliente promove um grande </a:t>
            </a:r>
            <a:r>
              <a:rPr lang="pt-BR" dirty="0" err="1"/>
              <a:t>speedup</a:t>
            </a:r>
            <a:r>
              <a:rPr lang="pt-BR" dirty="0"/>
              <a:t>, porém, ter vários clientes na mesma VM também  promove um </a:t>
            </a:r>
            <a:r>
              <a:rPr lang="pt-BR" dirty="0" err="1"/>
              <a:t>speedup</a:t>
            </a:r>
            <a:r>
              <a:rPr lang="pt-BR" dirty="0"/>
              <a:t> considerável, justificando sua </a:t>
            </a:r>
            <a:r>
              <a:rPr lang="pt-BR" dirty="0" smtClean="0"/>
              <a:t>utilização</a:t>
            </a:r>
          </a:p>
          <a:p>
            <a:r>
              <a:rPr lang="pt-BR" dirty="0" smtClean="0"/>
              <a:t>Uma alta utilização de </a:t>
            </a:r>
            <a:r>
              <a:rPr lang="pt-BR" dirty="0"/>
              <a:t>CPU provocada por uma alta carga de pode mitigar as vantagens da MCC, bem como aumentar a variância do tempo de resposta, portanto, mecanismos de elasticidade/balanceamento de carga devem ser </a:t>
            </a:r>
            <a:r>
              <a:rPr lang="pt-BR" dirty="0" smtClean="0"/>
              <a:t>adaptados para este tipo de ambiente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01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Próximos passos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Prosseguir com experimentos:</a:t>
            </a:r>
          </a:p>
          <a:p>
            <a:pPr lvl="1"/>
            <a:r>
              <a:rPr lang="pt-BR" dirty="0" smtClean="0"/>
              <a:t>VM com 2 núcleos, 4 núcleos</a:t>
            </a:r>
          </a:p>
          <a:p>
            <a:r>
              <a:rPr lang="pt-BR" dirty="0" smtClean="0"/>
              <a:t>Testar aplicações diferentes (processamento de imagens, jogos, etc.)</a:t>
            </a:r>
          </a:p>
          <a:p>
            <a:r>
              <a:rPr lang="pt-BR" dirty="0" smtClean="0"/>
              <a:t>Implementar mecanismo de </a:t>
            </a:r>
            <a:r>
              <a:rPr lang="pt-BR" dirty="0" err="1" smtClean="0"/>
              <a:t>auto-scaling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67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://4.bp.blogspot.com/-jvvyMGJUoYA/TY_RaE-6AwI/AAAAAAAAEJw/3trfAxdCK8o/s1600/questionmark-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4762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34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http://rs1img.memecdn.com/THANKS_o_95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47529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6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Middleware para a Mobile </a:t>
            </a:r>
            <a:r>
              <a:rPr lang="pt-BR" dirty="0" err="1" smtClean="0"/>
              <a:t>Cloud</a:t>
            </a:r>
            <a:r>
              <a:rPr lang="pt-BR" dirty="0" smtClean="0"/>
              <a:t> </a:t>
            </a:r>
            <a:r>
              <a:rPr lang="pt-BR" dirty="0" err="1" smtClean="0"/>
              <a:t>Computing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 VM por usuário</a:t>
            </a:r>
            <a:endParaRPr lang="pt-BR" dirty="0"/>
          </a:p>
        </p:txBody>
      </p:sp>
      <p:pic>
        <p:nvPicPr>
          <p:cNvPr id="4098" name="Picture 2" descr="https://lh3.googleusercontent.com/f6ywoSyjdq3krHIS-Lei4wQLbagadeNNSNEV7naY1DFXvwWNw-KlBbi7PpkXM435zqX3wtFyHiKhfd5NaSYQGYEfVjl0d4R44zFwkTP2wH3RRtRXsFYMwtBpG9vp9ihSQ7J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856919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16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Middleware para a Mobile </a:t>
            </a:r>
            <a:r>
              <a:rPr lang="pt-BR" dirty="0" err="1"/>
              <a:t>Cloud</a:t>
            </a:r>
            <a:r>
              <a:rPr lang="pt-BR" dirty="0"/>
              <a:t> </a:t>
            </a:r>
            <a:r>
              <a:rPr lang="pt-BR" dirty="0" err="1"/>
              <a:t>Computing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 </a:t>
            </a:r>
            <a:r>
              <a:rPr lang="pt-BR" dirty="0" err="1" smtClean="0"/>
              <a:t>VMs</a:t>
            </a:r>
            <a:r>
              <a:rPr lang="pt-BR" dirty="0" smtClean="0"/>
              <a:t> para M usuários</a:t>
            </a:r>
            <a:endParaRPr lang="pt-BR" dirty="0"/>
          </a:p>
        </p:txBody>
      </p:sp>
      <p:pic>
        <p:nvPicPr>
          <p:cNvPr id="5122" name="Picture 2" descr="figura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8327232" cy="352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0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Arquitetura do Middleware</a:t>
            </a:r>
            <a:endParaRPr lang="pt-BR" dirty="0"/>
          </a:p>
        </p:txBody>
      </p:sp>
      <p:pic>
        <p:nvPicPr>
          <p:cNvPr id="1026" name="Picture 2" descr="https://lh6.googleusercontent.com/i_0UAQ85Ms7RAPdhnhQQms3gPt5f-H8QUxIxwgrcE4XXfaMRym5ZcJ_z4cuvjmljnapcxMAnBsdVKC35HuUUq2VYKDConRSgymrJ4DLoh9iqujZrUwZoTIEKrOuEUwS-ggB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169424" cy="324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705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Arquitetura do Middleware</a:t>
            </a:r>
            <a:endParaRPr lang="pt-BR" dirty="0"/>
          </a:p>
        </p:txBody>
      </p:sp>
      <p:pic>
        <p:nvPicPr>
          <p:cNvPr id="2050" name="Picture 2" descr="https://lh3.googleusercontent.com/kmLHWA6Zlwttap5i0z64NCTL01C9Ppais122JKxBtwcDVgLpZqyKYcEwqhK3qv5Y5fjbd4W9mGG0Zv0NRDLvuMEJ2BurZMU6v155T21Qngx_7X6Jwlos_c8fzeburOfzhnm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7591"/>
            <a:ext cx="8169424" cy="3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38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Visão geral do middleware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5" y="2511978"/>
            <a:ext cx="8970559" cy="227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6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Experimentos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Questões</a:t>
            </a:r>
          </a:p>
          <a:p>
            <a:pPr lvl="1"/>
            <a:r>
              <a:rPr lang="pt-BR" dirty="0" smtClean="0"/>
              <a:t>Quantos usuários simultâneos uma VM suporta?</a:t>
            </a:r>
          </a:p>
          <a:p>
            <a:pPr lvl="1"/>
            <a:r>
              <a:rPr lang="pt-BR" dirty="0" smtClean="0"/>
              <a:t>Qual o impacto do uso concorrente dos recursos da VM no tempo de resposta de um usuário?</a:t>
            </a:r>
          </a:p>
          <a:p>
            <a:r>
              <a:rPr lang="pt-BR" dirty="0" smtClean="0"/>
              <a:t>Para responder estas duas perguntas, realizamos uma série de experimentos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57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667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Testbed para experimentos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1001" y="1339650"/>
            <a:ext cx="4712875" cy="4951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6771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2198</TotalTime>
  <Words>448</Words>
  <Application>Microsoft Office PowerPoint</Application>
  <PresentationFormat>Apresentação na tela (4:3)</PresentationFormat>
  <Paragraphs>65</Paragraphs>
  <Slides>23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Avaliação de Desempenho em Ambientes de Mobile Cloud Computing</vt:lpstr>
      <vt:lpstr>Mobile Cloud Computing - Introdução</vt:lpstr>
      <vt:lpstr>Middleware para a Mobile Cloud Computing</vt:lpstr>
      <vt:lpstr>Middleware para a Mobile Cloud Computing</vt:lpstr>
      <vt:lpstr>Arquitetura do Middleware</vt:lpstr>
      <vt:lpstr>Arquitetura do Middleware</vt:lpstr>
      <vt:lpstr>Visão geral do middleware</vt:lpstr>
      <vt:lpstr>Experimentos</vt:lpstr>
      <vt:lpstr>Testbed para experimentos</vt:lpstr>
      <vt:lpstr>Experimentos</vt:lpstr>
      <vt:lpstr>Parâmetros</vt:lpstr>
      <vt:lpstr>Apresentação do PowerPoint</vt:lpstr>
      <vt:lpstr>Apresentação do PowerPoint</vt:lpstr>
      <vt:lpstr>Utilização de CPU</vt:lpstr>
      <vt:lpstr>Tempo de resposta</vt:lpstr>
      <vt:lpstr>Speedup (n = 500)</vt:lpstr>
      <vt:lpstr>Speedup (n= 525)</vt:lpstr>
      <vt:lpstr>Speedup (n= 550)</vt:lpstr>
      <vt:lpstr>Considerações</vt:lpstr>
      <vt:lpstr>Considerações finais</vt:lpstr>
      <vt:lpstr>Próximos passos</vt:lpstr>
      <vt:lpstr>Perguntas?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Avaliação de desempenho em ambientes de mobile cloud cloud computing</dc:title>
  <dc:creator>Danilo</dc:creator>
  <cp:lastModifiedBy>Danilo</cp:lastModifiedBy>
  <cp:revision>35</cp:revision>
  <dcterms:created xsi:type="dcterms:W3CDTF">2014-11-06T18:11:43Z</dcterms:created>
  <dcterms:modified xsi:type="dcterms:W3CDTF">2014-11-12T18:04:22Z</dcterms:modified>
</cp:coreProperties>
</file>