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25" r:id="rId3"/>
    <p:sldId id="332" r:id="rId4"/>
    <p:sldId id="357" r:id="rId5"/>
    <p:sldId id="365" r:id="rId6"/>
    <p:sldId id="367" r:id="rId7"/>
    <p:sldId id="376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407" r:id="rId16"/>
    <p:sldId id="408" r:id="rId17"/>
    <p:sldId id="409" r:id="rId18"/>
    <p:sldId id="412" r:id="rId19"/>
    <p:sldId id="410" r:id="rId20"/>
    <p:sldId id="411" r:id="rId21"/>
    <p:sldId id="413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9" r:id="rId40"/>
    <p:sldId id="432" r:id="rId41"/>
    <p:sldId id="433" r:id="rId42"/>
    <p:sldId id="434" r:id="rId43"/>
    <p:sldId id="435" r:id="rId44"/>
    <p:sldId id="436" r:id="rId45"/>
    <p:sldId id="437" r:id="rId46"/>
    <p:sldId id="438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78" d="100"/>
          <a:sy n="78" d="100"/>
        </p:scale>
        <p:origin x="-19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892CF5-CE74-43C3-B367-4CA73BD7F5A5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41304E-077C-4F3B-A85B-72B9EBC871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865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AA389E-65D1-4A9D-92D5-013B39DEE7E5}" type="slidenum">
              <a:rPr lang="pt-BR"/>
              <a:pPr/>
              <a:t>24</a:t>
            </a:fld>
            <a:endParaRPr lang="pt-BR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D9ED83-EB2C-4836-A269-2519204477CB}" type="slidenum">
              <a:rPr lang="pt-BR"/>
              <a:pPr/>
              <a:t>33</a:t>
            </a:fld>
            <a:endParaRPr lang="pt-BR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948488-54F9-455F-8C13-A73B90C1E222}" type="slidenum">
              <a:rPr lang="pt-BR"/>
              <a:pPr/>
              <a:t>34</a:t>
            </a:fld>
            <a:endParaRPr lang="pt-BR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EBB692-B970-499A-BD7B-425E9DBC9418}" type="slidenum">
              <a:rPr lang="pt-BR"/>
              <a:pPr/>
              <a:t>35</a:t>
            </a:fld>
            <a:endParaRPr lang="pt-BR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7B004F-E793-4A72-A380-7DEC0CCD78EE}" type="slidenum">
              <a:rPr lang="pt-BR"/>
              <a:pPr/>
              <a:t>36</a:t>
            </a:fld>
            <a:endParaRPr lang="pt-BR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3E8761-9A3F-43EC-881F-2F34CD391C60}" type="slidenum">
              <a:rPr lang="pt-BR"/>
              <a:pPr/>
              <a:t>37</a:t>
            </a:fld>
            <a:endParaRPr lang="pt-BR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D43337-BA44-4DA6-9716-BDA39E75CAE3}" type="slidenum">
              <a:rPr lang="pt-BR"/>
              <a:pPr/>
              <a:t>38</a:t>
            </a:fld>
            <a:endParaRPr lang="pt-BR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948488-54F9-455F-8C13-A73B90C1E222}" type="slidenum">
              <a:rPr lang="pt-BR"/>
              <a:pPr/>
              <a:t>39</a:t>
            </a:fld>
            <a:endParaRPr lang="pt-BR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72618D-390E-43A4-A86B-CDEFE3053A8F}" type="slidenum">
              <a:rPr lang="pt-BR"/>
              <a:pPr/>
              <a:t>40</a:t>
            </a:fld>
            <a:endParaRPr lang="pt-BR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6586D7-BFAB-4D66-B1B8-A7E003FF475F}" type="slidenum">
              <a:rPr lang="pt-BR"/>
              <a:pPr/>
              <a:t>41</a:t>
            </a:fld>
            <a:endParaRPr lang="pt-BR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CEE626-6CC5-4F18-90EF-188B3CA678D3}" type="slidenum">
              <a:rPr lang="pt-BR"/>
              <a:pPr/>
              <a:t>42</a:t>
            </a:fld>
            <a:endParaRPr lang="pt-BR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94E8A9-812D-4083-9FBB-37BEBE780020}" type="slidenum">
              <a:rPr lang="pt-BR"/>
              <a:pPr/>
              <a:t>25</a:t>
            </a:fld>
            <a:endParaRPr lang="pt-BR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92908C-23E7-4DA2-BD95-236F7F42E709}" type="slidenum">
              <a:rPr lang="pt-BR"/>
              <a:pPr/>
              <a:t>43</a:t>
            </a:fld>
            <a:endParaRPr lang="pt-BR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9A7906-9036-49A0-89C5-B49E3C2651E9}" type="slidenum">
              <a:rPr lang="pt-BR"/>
              <a:pPr/>
              <a:t>44</a:t>
            </a:fld>
            <a:endParaRPr lang="pt-BR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22FB49-0073-45B9-9DEA-3D57D693D2FB}" type="slidenum">
              <a:rPr lang="pt-BR"/>
              <a:pPr/>
              <a:t>45</a:t>
            </a:fld>
            <a:endParaRPr lang="pt-BR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22FB49-0073-45B9-9DEA-3D57D693D2FB}" type="slidenum">
              <a:rPr lang="pt-BR"/>
              <a:pPr/>
              <a:t>46</a:t>
            </a:fld>
            <a:endParaRPr lang="pt-BR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A923DA-AD08-4022-AFCF-124CBD6B4C1D}" type="slidenum">
              <a:rPr lang="pt-BR"/>
              <a:pPr/>
              <a:t>26</a:t>
            </a:fld>
            <a:endParaRPr lang="pt-BR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C12BE4-527E-4AE0-B1AA-09463E21A2F1}" type="slidenum">
              <a:rPr lang="pt-BR"/>
              <a:pPr/>
              <a:t>27</a:t>
            </a:fld>
            <a:endParaRPr lang="pt-B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1882EC-4131-4379-848A-783744FEE806}" type="slidenum">
              <a:rPr lang="pt-BR"/>
              <a:pPr/>
              <a:t>28</a:t>
            </a:fld>
            <a:endParaRPr lang="pt-BR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D2451D-C211-4300-86C2-B9CF26DB8391}" type="slidenum">
              <a:rPr lang="pt-BR"/>
              <a:pPr/>
              <a:t>29</a:t>
            </a:fld>
            <a:endParaRPr lang="pt-BR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ED4EF2-3072-421A-B8FA-177325DCE21B}" type="slidenum">
              <a:rPr lang="pt-BR"/>
              <a:pPr/>
              <a:t>30</a:t>
            </a:fld>
            <a:endParaRPr lang="pt-B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599E14-4D5A-4E04-B37A-47BEA99305E8}" type="slidenum">
              <a:rPr lang="pt-BR"/>
              <a:pPr/>
              <a:t>31</a:t>
            </a:fld>
            <a:endParaRPr lang="pt-BR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1E233-F961-45D4-B572-4937C7A581B0}" type="slidenum">
              <a:rPr lang="pt-BR"/>
              <a:pPr/>
              <a:t>32</a:t>
            </a:fld>
            <a:endParaRPr lang="pt-BR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6713A-CBF2-4749-B9DC-EC8C2B5C98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94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AF80-2006-441C-BF49-32F4B42473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07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1335-FDF1-4737-B87C-0606D28B3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47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390D-F2BA-462A-A797-52663B9E70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E8D2-058A-468E-A369-E16EDDDC56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16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61E20-58E2-482A-8220-B29212E218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7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17A11-6C66-49E8-AE29-D167999685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6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998E-78E7-451F-A463-CD767276EF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13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6F04-A7A8-47C2-A505-AC26404BDD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2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E5B4-B5EF-487F-982D-F7AA7BC5A6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93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0ECF-46D3-42E5-A9D5-A77A18DFD6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9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821D-5A03-47ED-86FB-B0DB57454A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6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9B60CA-F3DC-406D-82A7-A8D605895D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.NET_Framewo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ntel.com/en-us/articles/intel-vtune-amplifier-x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ourceware.org/binutils/docs/gprof/Sampling-Error.html#Sampling-Erro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ower_poi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741" t="-539" r="-667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 smtClean="0"/>
              <a:t>Program-counter </a:t>
            </a:r>
            <a:r>
              <a:rPr lang="pt-BR" sz="2000" b="1" dirty="0" err="1" smtClean="0"/>
              <a:t>sampling</a:t>
            </a:r>
            <a:r>
              <a:rPr lang="pt-BR" sz="2000" b="1" dirty="0"/>
              <a:t> </a:t>
            </a:r>
            <a:r>
              <a:rPr lang="pt-BR" sz="2000" b="1" dirty="0" smtClean="0"/>
              <a:t>– Observações: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Precisamos de um número grande de amostras em cada evento para produzir informações confiáveis.</a:t>
            </a:r>
          </a:p>
          <a:p>
            <a:pPr algn="just">
              <a:defRPr/>
            </a:pPr>
            <a:endParaRPr lang="pt-BR" sz="1200" dirty="0"/>
          </a:p>
          <a:p>
            <a:pPr algn="just">
              <a:defRPr/>
            </a:pPr>
            <a:r>
              <a:rPr lang="pt-BR" sz="1600" dirty="0" smtClean="0"/>
              <a:t>Podemos obter mais amostras por evento </a:t>
            </a:r>
            <a:r>
              <a:rPr lang="pt-BR" sz="1600" b="1" dirty="0" smtClean="0"/>
              <a:t>executando o programa por um longo período do tempo </a:t>
            </a:r>
            <a:r>
              <a:rPr lang="pt-BR" sz="1600" dirty="0" smtClean="0"/>
              <a:t>ou </a:t>
            </a:r>
            <a:r>
              <a:rPr lang="pt-BR" sz="1600" b="1" dirty="0" smtClean="0"/>
              <a:t>aumentando a taxa de amostra</a:t>
            </a:r>
            <a:r>
              <a:rPr lang="pt-BR" sz="1600" dirty="0" smtClean="0"/>
              <a:t>.</a:t>
            </a:r>
          </a:p>
          <a:p>
            <a:pPr algn="just">
              <a:defRPr/>
            </a:pPr>
            <a:endParaRPr lang="pt-BR" sz="1200" dirty="0"/>
          </a:p>
          <a:p>
            <a:pPr algn="just">
              <a:defRPr/>
            </a:pPr>
            <a:r>
              <a:rPr lang="pt-BR" sz="1600" dirty="0" smtClean="0"/>
              <a:t>Em algumas situações pode ser fácil deixar o programa executando em um longo período, mas em outros casos o programa tem uma duração fixa.</a:t>
            </a:r>
          </a:p>
          <a:p>
            <a:pPr algn="just">
              <a:defRPr/>
            </a:pPr>
            <a:endParaRPr lang="pt-BR" sz="1200" dirty="0"/>
          </a:p>
          <a:p>
            <a:pPr algn="just">
              <a:defRPr/>
            </a:pPr>
            <a:r>
              <a:rPr lang="pt-BR" sz="1600" dirty="0" smtClean="0"/>
              <a:t>Aumentando a taxa da amostra, aumenta também o número de vezes que a rotina de interrupção é executada, consequentemente o numero de perturbações no programa.</a:t>
            </a:r>
          </a:p>
          <a:p>
            <a:pPr algn="just">
              <a:defRPr/>
            </a:pPr>
            <a:endParaRPr lang="pt-BR" sz="1400" dirty="0" smtClean="0"/>
          </a:p>
          <a:p>
            <a:pPr algn="just">
              <a:defRPr/>
            </a:pPr>
            <a:r>
              <a:rPr lang="pt-BR" sz="1600" dirty="0" smtClean="0"/>
              <a:t>As interrupções 	devem serem iniciadas de forma assíncrona.</a:t>
            </a:r>
            <a:endParaRPr lang="pt-BR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/>
              <a:t>Técnica de </a:t>
            </a:r>
            <a:r>
              <a:rPr lang="pt-BR" sz="2000" b="1" dirty="0" smtClean="0"/>
              <a:t>Profiling: Basic-block counting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Produz um exato resultado contando o número de vezes que cada </a:t>
            </a:r>
            <a:r>
              <a:rPr lang="pt-BR" sz="1600" b="1" dirty="0" smtClean="0"/>
              <a:t>bloco básico </a:t>
            </a:r>
            <a:r>
              <a:rPr lang="pt-BR" sz="1600" dirty="0" smtClean="0"/>
              <a:t>é executado.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 smtClean="0"/>
              <a:t>Um bloco básico é uma sequencia de instruções que não possui ramificações. Um vez que é iniciada, todas as instruções restantes dentro do bloco é executada.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 smtClean="0"/>
              <a:t>São inseridas instruções dentro de cada bloco básico que simplesmente conta o numero de vezes que o bloco é executado.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 smtClean="0"/>
              <a:t>Quando o programa termina, estes valores formam um histograma da frequência da execução do bloco básico.</a:t>
            </a:r>
          </a:p>
          <a:p>
            <a:pPr algn="just">
              <a:defRPr/>
            </a:pPr>
            <a:endParaRPr lang="pt-BR" sz="1200" dirty="0" smtClean="0"/>
          </a:p>
          <a:p>
            <a:pPr algn="just">
              <a:defRPr/>
            </a:pPr>
            <a:endParaRPr lang="pt-BR" sz="1200" dirty="0" smtClean="0"/>
          </a:p>
          <a:p>
            <a:pPr algn="just">
              <a:defRPr/>
            </a:pPr>
            <a:endParaRPr lang="pt-BR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 smtClean="0"/>
              <a:t>Basic-block counting – Observações: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Modificar um programa para contar a execução de blocos básicos pode adicionar um quantidade substancial de overhead no tempo de execução do programa.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 smtClean="0"/>
              <a:t>Adicional memória é necessária para armazenar o </a:t>
            </a:r>
            <a:r>
              <a:rPr lang="pt-BR" sz="1600" dirty="0" err="1" smtClean="0"/>
              <a:t>array</a:t>
            </a:r>
            <a:r>
              <a:rPr lang="pt-BR" sz="1600" dirty="0" smtClean="0"/>
              <a:t> de contadores, mais a execução de adicionais instruções. Isso pode alterar o comportamento da memória.</a:t>
            </a:r>
          </a:p>
          <a:p>
            <a:pPr algn="just">
              <a:defRPr/>
            </a:pPr>
            <a:endParaRPr lang="pt-BR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 smtClean="0"/>
              <a:t>Programa-counting </a:t>
            </a:r>
            <a:r>
              <a:rPr lang="pt-BR" sz="2000" b="1" dirty="0" err="1" smtClean="0"/>
              <a:t>sampling</a:t>
            </a:r>
            <a:r>
              <a:rPr lang="pt-BR" sz="2000" b="1" dirty="0" smtClean="0"/>
              <a:t>  X  Basic-block counting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Enquanto </a:t>
            </a:r>
            <a:r>
              <a:rPr lang="pt-BR" sz="1600" dirty="0" err="1" smtClean="0"/>
              <a:t>basic</a:t>
            </a:r>
            <a:r>
              <a:rPr lang="pt-BR" sz="1600" dirty="0" smtClean="0"/>
              <a:t>-block counting fornece uma exata informação, consome um substancial overhead. 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 smtClean="0"/>
              <a:t>Já o </a:t>
            </a:r>
            <a:r>
              <a:rPr lang="pt-BR" sz="1600" dirty="0" err="1" smtClean="0"/>
              <a:t>Sampling</a:t>
            </a:r>
            <a:r>
              <a:rPr lang="pt-BR" sz="1600" dirty="0" smtClean="0"/>
              <a:t>, distribui as perturbações aleatoriamente durante a execução do programa.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O total de perturbações no </a:t>
            </a:r>
            <a:r>
              <a:rPr lang="pt-BR" sz="1600" dirty="0" err="1" smtClean="0"/>
              <a:t>Sampling</a:t>
            </a:r>
            <a:r>
              <a:rPr lang="pt-BR" sz="1600" dirty="0" smtClean="0"/>
              <a:t> pode ser controlados variando o intervalo da interrupção.</a:t>
            </a:r>
          </a:p>
          <a:p>
            <a:pPr algn="just">
              <a:defRPr/>
            </a:pPr>
            <a:endParaRPr lang="pt-BR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Analisa o código e identifica onde e como aplicativo pode se beneficiar dos recursos de hardware disponíveis.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Instrumentação em nível de execução e utiliza técnica de </a:t>
            </a:r>
            <a:r>
              <a:rPr lang="pt-BR" sz="1600" dirty="0" err="1" smtClean="0"/>
              <a:t>program-count</a:t>
            </a:r>
            <a:r>
              <a:rPr lang="pt-BR" sz="1600" dirty="0" smtClean="0"/>
              <a:t> </a:t>
            </a:r>
            <a:r>
              <a:rPr lang="pt-BR" sz="1600" dirty="0" err="1" smtClean="0"/>
              <a:t>sampling</a:t>
            </a:r>
            <a:r>
              <a:rPr lang="pt-BR" sz="1600" dirty="0" smtClean="0"/>
              <a:t>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 smtClean="0"/>
              <a:t>Alguns assuntos relacionados com performance que a ferramenta analisa:</a:t>
            </a:r>
          </a:p>
          <a:p>
            <a:pPr lvl="1" algn="just">
              <a:buFontTx/>
              <a:buChar char="-"/>
              <a:defRPr/>
            </a:pPr>
            <a:r>
              <a:rPr lang="pt-BR" sz="1600" dirty="0" smtClean="0">
                <a:ea typeface="+mn-ea"/>
                <a:cs typeface="+mn-cs"/>
              </a:rPr>
              <a:t>Identifica </a:t>
            </a:r>
            <a:r>
              <a:rPr lang="pt-BR" sz="1600" dirty="0">
                <a:ea typeface="+mn-ea"/>
                <a:cs typeface="+mn-cs"/>
              </a:rPr>
              <a:t>as funções que consome mais tempo na aplicação;</a:t>
            </a:r>
          </a:p>
          <a:p>
            <a:pPr lvl="1" algn="just">
              <a:buFontTx/>
              <a:buChar char="-"/>
              <a:defRPr/>
            </a:pPr>
            <a:r>
              <a:rPr lang="pt-BR" sz="1600" dirty="0">
                <a:ea typeface="+mn-ea"/>
                <a:cs typeface="+mn-cs"/>
              </a:rPr>
              <a:t>Localiza seções do código que </a:t>
            </a:r>
            <a:r>
              <a:rPr lang="pt-BR" sz="1600" dirty="0" smtClean="0">
                <a:ea typeface="+mn-ea"/>
                <a:cs typeface="+mn-cs"/>
              </a:rPr>
              <a:t>não utiliza </a:t>
            </a:r>
            <a:r>
              <a:rPr lang="pt-BR" sz="1600" dirty="0">
                <a:ea typeface="+mn-ea"/>
                <a:cs typeface="+mn-cs"/>
              </a:rPr>
              <a:t>efetivamente o tempo disponível do processador.</a:t>
            </a:r>
          </a:p>
          <a:p>
            <a:pPr lvl="1" algn="just">
              <a:buFontTx/>
              <a:buChar char="-"/>
              <a:defRPr/>
            </a:pPr>
            <a:r>
              <a:rPr lang="pt-BR" sz="1600" dirty="0">
                <a:ea typeface="+mn-ea"/>
                <a:cs typeface="+mn-cs"/>
              </a:rPr>
              <a:t>Identifica </a:t>
            </a:r>
            <a:r>
              <a:rPr lang="pt-BR" sz="1600" dirty="0" smtClean="0">
                <a:ea typeface="+mn-ea"/>
                <a:cs typeface="+mn-cs"/>
              </a:rPr>
              <a:t>gargalos </a:t>
            </a:r>
            <a:r>
              <a:rPr lang="pt-BR" sz="1600" dirty="0">
                <a:ea typeface="+mn-ea"/>
                <a:cs typeface="+mn-cs"/>
              </a:rPr>
              <a:t>relativos a hardware no código</a:t>
            </a:r>
            <a:r>
              <a:rPr lang="pt-BR" sz="1600" dirty="0" smtClean="0">
                <a:ea typeface="+mn-ea"/>
                <a:cs typeface="+mn-cs"/>
              </a:rPr>
              <a:t>;</a:t>
            </a:r>
          </a:p>
          <a:p>
            <a:pPr lvl="1" algn="just">
              <a:buFontTx/>
              <a:buChar char="-"/>
              <a:defRPr/>
            </a:pPr>
            <a:r>
              <a:rPr lang="pt-BR" sz="1600" dirty="0" smtClean="0">
                <a:ea typeface="+mn-ea"/>
                <a:cs typeface="+mn-cs"/>
              </a:rPr>
              <a:t>Localiza sincronização de objetos que afetem a performance do aplicativo;</a:t>
            </a:r>
          </a:p>
          <a:p>
            <a:pPr lvl="1" algn="just">
              <a:buFontTx/>
              <a:buChar char="-"/>
              <a:defRPr/>
            </a:pPr>
            <a:r>
              <a:rPr lang="pt-BR" sz="1600" dirty="0" smtClean="0">
                <a:ea typeface="+mn-ea"/>
                <a:cs typeface="+mn-cs"/>
              </a:rPr>
              <a:t>Encontra se, onde, e porque o aplicativo gasta tempo em operações de I/O.</a:t>
            </a:r>
            <a:endParaRPr lang="pt-BR" sz="1600" dirty="0">
              <a:ea typeface="+mn-ea"/>
              <a:cs typeface="+mn-cs"/>
            </a:endParaRPr>
          </a:p>
          <a:p>
            <a:pPr algn="just">
              <a:buFontTx/>
              <a:buChar char="-"/>
              <a:defRPr/>
            </a:pPr>
            <a:endParaRPr lang="pt-BR" sz="1600" dirty="0" smtClean="0"/>
          </a:p>
          <a:p>
            <a:pPr marL="0" indent="0" algn="just">
              <a:buNone/>
              <a:defRPr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9172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 marL="0" indent="0">
              <a:buFontTx/>
              <a:buNone/>
              <a:defRPr/>
            </a:pPr>
            <a:endParaRPr lang="pt-BR" sz="1800" b="1" dirty="0" smtClean="0"/>
          </a:p>
          <a:p>
            <a:pPr>
              <a:defRPr/>
            </a:pPr>
            <a:endParaRPr lang="pt-BR" sz="1600" dirty="0" smtClean="0"/>
          </a:p>
          <a:p>
            <a:pPr>
              <a:buFontTx/>
              <a:buChar char="-"/>
              <a:defRPr/>
            </a:pPr>
            <a:endParaRPr lang="pt-BR" sz="1600" dirty="0" smtClean="0"/>
          </a:p>
          <a:p>
            <a:pPr marL="0" indent="0">
              <a:buNone/>
              <a:defRPr/>
            </a:pPr>
            <a:endParaRPr lang="pt-BR" sz="16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8413"/>
            <a:ext cx="35147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27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 algn="just">
              <a:defRPr/>
            </a:pPr>
            <a:endParaRPr lang="pt-BR" sz="1600" dirty="0" smtClean="0"/>
          </a:p>
          <a:p>
            <a:pPr marL="0" indent="0" algn="just">
              <a:buNone/>
              <a:defRPr/>
            </a:pPr>
            <a:r>
              <a:rPr lang="pt-BR" sz="1800" b="1" dirty="0" smtClean="0"/>
              <a:t>Conceitos</a:t>
            </a:r>
            <a:r>
              <a:rPr lang="pt-BR" sz="1500" b="1" dirty="0" smtClean="0"/>
              <a:t>:</a:t>
            </a:r>
          </a:p>
          <a:p>
            <a:pPr marL="0" indent="0" algn="just">
              <a:buNone/>
              <a:defRPr/>
            </a:pPr>
            <a:endParaRPr lang="pt-BR" sz="1500" b="1" dirty="0" smtClean="0"/>
          </a:p>
          <a:p>
            <a:pPr algn="just">
              <a:defRPr/>
            </a:pPr>
            <a:r>
              <a:rPr lang="pt-BR" sz="1600" b="1" dirty="0" smtClean="0"/>
              <a:t>CPU Time: </a:t>
            </a:r>
            <a:r>
              <a:rPr lang="pt-BR" sz="1600" dirty="0" smtClean="0"/>
              <a:t>A quantidade de tempo que uma thread gasta executando em um processador lógico.</a:t>
            </a:r>
          </a:p>
          <a:p>
            <a:pPr algn="just">
              <a:defRPr/>
            </a:pPr>
            <a:endParaRPr lang="pt-BR" sz="1600" b="1" dirty="0" smtClean="0"/>
          </a:p>
          <a:p>
            <a:pPr algn="just">
              <a:defRPr/>
            </a:pPr>
            <a:r>
              <a:rPr lang="pt-BR" sz="1600" b="1" dirty="0" err="1" smtClean="0"/>
              <a:t>Elapsed</a:t>
            </a:r>
            <a:r>
              <a:rPr lang="pt-BR" sz="1600" b="1" dirty="0" smtClean="0"/>
              <a:t> Time:</a:t>
            </a:r>
            <a:r>
              <a:rPr lang="pt-BR" sz="1600" dirty="0" smtClean="0"/>
              <a:t> O tempo total que o aplicativo executa (</a:t>
            </a:r>
            <a:r>
              <a:rPr lang="pt-BR" sz="1600" dirty="0" err="1" smtClean="0"/>
              <a:t>clock</a:t>
            </a:r>
            <a:r>
              <a:rPr lang="pt-BR" sz="1600" dirty="0" smtClean="0"/>
              <a:t> time no fim da aplicação – </a:t>
            </a:r>
            <a:r>
              <a:rPr lang="pt-BR" sz="1600" dirty="0" err="1" smtClean="0"/>
              <a:t>clock</a:t>
            </a:r>
            <a:r>
              <a:rPr lang="pt-BR" sz="1600" dirty="0" smtClean="0"/>
              <a:t> time no inicio da aplicação).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b="1" dirty="0" err="1" smtClean="0"/>
              <a:t>Hotspot</a:t>
            </a:r>
            <a:r>
              <a:rPr lang="pt-BR" sz="1600" b="1" dirty="0" smtClean="0"/>
              <a:t>:</a:t>
            </a:r>
            <a:r>
              <a:rPr lang="pt-BR" sz="1600" dirty="0" smtClean="0"/>
              <a:t> Uma seção do código que leva um longo tempo executando. Alguns </a:t>
            </a:r>
            <a:r>
              <a:rPr lang="pt-BR" sz="1600" dirty="0" err="1" smtClean="0"/>
              <a:t>hotspot</a:t>
            </a:r>
            <a:r>
              <a:rPr lang="pt-BR" sz="1600" dirty="0" smtClean="0"/>
              <a:t> pode ser removido (gargalos), enquanto outras são inevitáveis devido sua natureza.</a:t>
            </a:r>
          </a:p>
          <a:p>
            <a:pPr algn="just">
              <a:defRPr/>
            </a:pPr>
            <a:endParaRPr lang="pt-BR" sz="1600" b="1" dirty="0"/>
          </a:p>
          <a:p>
            <a:pPr algn="just">
              <a:defRPr/>
            </a:pPr>
            <a:r>
              <a:rPr lang="pt-BR" sz="1600" b="1" dirty="0" smtClean="0"/>
              <a:t>Target: </a:t>
            </a:r>
            <a:r>
              <a:rPr lang="pt-BR" sz="1600" dirty="0" smtClean="0"/>
              <a:t>Arquivo executável que está sendo analisado pelo Intel </a:t>
            </a:r>
            <a:r>
              <a:rPr lang="pt-BR" sz="1600" dirty="0" err="1" smtClean="0"/>
              <a:t>VTune</a:t>
            </a:r>
            <a:r>
              <a:rPr lang="pt-BR" sz="1600" dirty="0" smtClean="0"/>
              <a:t>.</a:t>
            </a:r>
            <a:endParaRPr lang="pt-BR" sz="1600" b="1" dirty="0" smtClean="0"/>
          </a:p>
          <a:p>
            <a:pPr algn="just">
              <a:defRPr/>
            </a:pPr>
            <a:endParaRPr lang="pt-BR" sz="1400" dirty="0" smtClean="0"/>
          </a:p>
          <a:p>
            <a:pPr algn="just">
              <a:defRPr/>
            </a:pPr>
            <a:endParaRPr lang="pt-BR" sz="1400" b="1" dirty="0" smtClean="0"/>
          </a:p>
          <a:p>
            <a:pPr marL="0" indent="0" algn="just">
              <a:buNone/>
              <a:defRPr/>
            </a:pPr>
            <a:endParaRPr lang="pt-BR" sz="1600" dirty="0" smtClean="0"/>
          </a:p>
          <a:p>
            <a:pPr algn="just">
              <a:buFontTx/>
              <a:buChar char="-"/>
              <a:defRPr/>
            </a:pPr>
            <a:endParaRPr lang="pt-BR" sz="1600" dirty="0" smtClean="0"/>
          </a:p>
          <a:p>
            <a:pPr marL="0" indent="0" algn="just">
              <a:buNone/>
              <a:defRPr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932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 marL="0" indent="0" algn="just">
              <a:buFontTx/>
              <a:buNone/>
              <a:defRPr/>
            </a:pPr>
            <a:endParaRPr lang="pt-BR" sz="1800" b="1" dirty="0" smtClean="0"/>
          </a:p>
          <a:p>
            <a:pPr marL="0" indent="0" algn="just">
              <a:buFontTx/>
              <a:buNone/>
              <a:defRPr/>
            </a:pPr>
            <a:r>
              <a:rPr lang="pt-BR" sz="1800" b="1" dirty="0" smtClean="0"/>
              <a:t>Algoritmos de Analise:</a:t>
            </a:r>
          </a:p>
          <a:p>
            <a:pPr algn="just">
              <a:defRPr/>
            </a:pPr>
            <a:endParaRPr lang="pt-BR" sz="1400" dirty="0" smtClean="0"/>
          </a:p>
          <a:p>
            <a:pPr algn="just">
              <a:defRPr/>
            </a:pPr>
            <a:r>
              <a:rPr lang="pt-BR" sz="1400" b="1" dirty="0" err="1" smtClean="0"/>
              <a:t>Lightweight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Hotspots</a:t>
            </a:r>
            <a:r>
              <a:rPr lang="pt-BR" sz="1400" b="1" dirty="0" smtClean="0"/>
              <a:t>: </a:t>
            </a:r>
            <a:r>
              <a:rPr lang="pt-BR" sz="1400" dirty="0" smtClean="0"/>
              <a:t>Analise de eventos baseados em amostras de todos os softwares executando no sistema incluindo os módulos do sistema operacional. Interrompe o processador em específicos intervalos e coleta amostras de instruções de endereços.</a:t>
            </a:r>
          </a:p>
          <a:p>
            <a:pPr algn="just">
              <a:defRPr/>
            </a:pPr>
            <a:endParaRPr lang="pt-BR" sz="1400" b="1" dirty="0"/>
          </a:p>
          <a:p>
            <a:pPr algn="just">
              <a:defRPr/>
            </a:pPr>
            <a:r>
              <a:rPr lang="pt-BR" sz="1400" b="1" dirty="0" err="1" smtClean="0"/>
              <a:t>Hotspots</a:t>
            </a:r>
            <a:r>
              <a:rPr lang="pt-BR" sz="1400" b="1" dirty="0" smtClean="0"/>
              <a:t>: </a:t>
            </a:r>
            <a:r>
              <a:rPr lang="pt-BR" sz="1400" dirty="0" smtClean="0"/>
              <a:t>Focado em um particular </a:t>
            </a:r>
            <a:r>
              <a:rPr lang="pt-BR" sz="1400" dirty="0" err="1" smtClean="0"/>
              <a:t>target</a:t>
            </a:r>
            <a:r>
              <a:rPr lang="pt-BR" sz="1400" dirty="0" smtClean="0"/>
              <a:t>. Identifica funções que usa mais tempo de CPU para executar, mostra a árvore de chamadas de cada função e mostra as thread em atividade.</a:t>
            </a:r>
          </a:p>
          <a:p>
            <a:pPr algn="just">
              <a:defRPr/>
            </a:pPr>
            <a:endParaRPr lang="pt-BR" sz="1400" b="1" dirty="0"/>
          </a:p>
          <a:p>
            <a:pPr algn="just">
              <a:defRPr/>
            </a:pPr>
            <a:r>
              <a:rPr lang="pt-BR" sz="1400" b="1" dirty="0" err="1" smtClean="0"/>
              <a:t>Concurrency</a:t>
            </a:r>
            <a:r>
              <a:rPr lang="pt-BR" sz="1400" b="1" dirty="0" smtClean="0"/>
              <a:t>:</a:t>
            </a:r>
            <a:r>
              <a:rPr lang="pt-BR" sz="1400" dirty="0" smtClean="0"/>
              <a:t> </a:t>
            </a:r>
            <a:r>
              <a:rPr lang="pt-BR" sz="1400" dirty="0"/>
              <a:t>Focado em um particular </a:t>
            </a:r>
            <a:r>
              <a:rPr lang="pt-BR" sz="1400" dirty="0" err="1" smtClean="0"/>
              <a:t>target</a:t>
            </a:r>
            <a:r>
              <a:rPr lang="pt-BR" sz="1400" dirty="0" smtClean="0"/>
              <a:t>. </a:t>
            </a:r>
            <a:r>
              <a:rPr lang="pt-BR" sz="1400" dirty="0"/>
              <a:t>Identifica funções que usa mais tempo de CPU para </a:t>
            </a:r>
            <a:r>
              <a:rPr lang="pt-BR" sz="1400" dirty="0" smtClean="0"/>
              <a:t>executar e mostra como a aplicação está sendo distribuída entre os </a:t>
            </a:r>
            <a:r>
              <a:rPr lang="pt-BR" sz="1400" dirty="0" err="1" smtClean="0"/>
              <a:t>CPUs</a:t>
            </a:r>
            <a:r>
              <a:rPr lang="pt-BR" sz="1400" dirty="0" smtClean="0"/>
              <a:t> lógicos.</a:t>
            </a:r>
          </a:p>
          <a:p>
            <a:pPr algn="just">
              <a:defRPr/>
            </a:pPr>
            <a:endParaRPr lang="pt-BR" sz="1400" b="1" dirty="0"/>
          </a:p>
          <a:p>
            <a:pPr algn="just">
              <a:defRPr/>
            </a:pPr>
            <a:r>
              <a:rPr lang="pt-BR" sz="1400" b="1" dirty="0" err="1" smtClean="0"/>
              <a:t>Locks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and</a:t>
            </a:r>
            <a:r>
              <a:rPr lang="pt-BR" sz="1400" b="1" dirty="0" smtClean="0"/>
              <a:t> Waits:</a:t>
            </a:r>
            <a:r>
              <a:rPr lang="pt-BR" sz="1400" dirty="0" smtClean="0"/>
              <a:t> Ajuda a identificar a sincronização entre os objetos que causa o uso ineficiente do CPU em um particular </a:t>
            </a:r>
            <a:r>
              <a:rPr lang="pt-BR" sz="1400" dirty="0" err="1" smtClean="0"/>
              <a:t>target</a:t>
            </a:r>
            <a:r>
              <a:rPr lang="pt-BR" sz="1400" dirty="0" smtClean="0"/>
              <a:t>.</a:t>
            </a:r>
            <a:endParaRPr lang="pt-BR" sz="1400" b="1" dirty="0" smtClean="0"/>
          </a:p>
          <a:p>
            <a:pPr algn="just">
              <a:defRPr/>
            </a:pPr>
            <a:endParaRPr lang="pt-BR" sz="1600" dirty="0" smtClean="0"/>
          </a:p>
          <a:p>
            <a:pPr algn="just">
              <a:buFontTx/>
              <a:buChar char="-"/>
              <a:defRPr/>
            </a:pPr>
            <a:endParaRPr lang="pt-BR" sz="1600" dirty="0" smtClean="0"/>
          </a:p>
          <a:p>
            <a:pPr marL="0" indent="0" algn="just">
              <a:buNone/>
              <a:defRPr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3603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 smtClean="0"/>
          </a:p>
          <a:p>
            <a:pPr>
              <a:buFontTx/>
              <a:buChar char="-"/>
              <a:defRPr/>
            </a:pPr>
            <a:endParaRPr lang="pt-BR" sz="1600" dirty="0" smtClean="0"/>
          </a:p>
          <a:p>
            <a:pPr marL="0" indent="0">
              <a:buNone/>
              <a:defRPr/>
            </a:pPr>
            <a:endParaRPr lang="pt-BR" sz="16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328592" cy="40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63713" y="1160463"/>
            <a:ext cx="59769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en-US" sz="4400" b="1">
              <a:solidFill>
                <a:srgbClr val="800000"/>
              </a:solidFill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116013" y="2205038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>
              <a:solidFill>
                <a:srgbClr val="800000"/>
              </a:solidFill>
            </a:endParaRPr>
          </a:p>
        </p:txBody>
      </p:sp>
      <p:sp>
        <p:nvSpPr>
          <p:cNvPr id="307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b="1" smtClean="0"/>
              <a:t>Técnicas de Profiling</a:t>
            </a:r>
          </a:p>
        </p:txBody>
      </p:sp>
      <p:sp>
        <p:nvSpPr>
          <p:cNvPr id="3077" name="Subtítulo 2"/>
          <p:cNvSpPr>
            <a:spLocks noGrp="1"/>
          </p:cNvSpPr>
          <p:nvPr>
            <p:ph type="subTitle" idx="1"/>
          </p:nvPr>
        </p:nvSpPr>
        <p:spPr>
          <a:xfrm>
            <a:off x="755650" y="4221163"/>
            <a:ext cx="6400800" cy="1752600"/>
          </a:xfrm>
        </p:spPr>
        <p:txBody>
          <a:bodyPr/>
          <a:lstStyle/>
          <a:p>
            <a:pPr algn="l"/>
            <a:r>
              <a:rPr lang="pt-BR" sz="2000" b="1" smtClean="0"/>
              <a:t>Professores:</a:t>
            </a:r>
            <a:r>
              <a:rPr lang="pt-BR" sz="2000" smtClean="0"/>
              <a:t> Paulo Maciel / Ricardo Massa</a:t>
            </a:r>
          </a:p>
          <a:p>
            <a:pPr algn="l"/>
            <a:endParaRPr lang="pt-BR" sz="2000" smtClean="0"/>
          </a:p>
          <a:p>
            <a:pPr algn="l"/>
            <a:r>
              <a:rPr lang="pt-BR" sz="2000" b="1" smtClean="0"/>
              <a:t>Alunos: </a:t>
            </a:r>
            <a:r>
              <a:rPr lang="pt-BR" sz="2000" smtClean="0"/>
              <a:t>Mabson Lins dos Santos</a:t>
            </a:r>
          </a:p>
          <a:p>
            <a:pPr algn="l"/>
            <a:r>
              <a:rPr lang="pt-BR" sz="2000" smtClean="0"/>
              <a:t>               Sálvio de Barros Freire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 smtClean="0"/>
          </a:p>
          <a:p>
            <a:pPr>
              <a:buFontTx/>
              <a:buChar char="-"/>
              <a:defRPr/>
            </a:pPr>
            <a:endParaRPr lang="pt-BR" sz="1600" dirty="0" smtClean="0"/>
          </a:p>
          <a:p>
            <a:pPr marL="0" indent="0">
              <a:buNone/>
              <a:defRPr/>
            </a:pPr>
            <a:endParaRPr lang="pt-BR" sz="1600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1120"/>
            <a:ext cx="7488832" cy="388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 smtClean="0"/>
          </a:p>
          <a:p>
            <a:pPr>
              <a:buFontTx/>
              <a:buChar char="-"/>
              <a:defRPr/>
            </a:pPr>
            <a:endParaRPr lang="pt-BR" sz="1600" dirty="0" smtClean="0"/>
          </a:p>
          <a:p>
            <a:pPr marL="0" indent="0">
              <a:buNone/>
              <a:defRPr/>
            </a:pPr>
            <a:endParaRPr lang="pt-BR" sz="1600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6098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4766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03041"/>
            <a:ext cx="33909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1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 smtClean="0"/>
          </a:p>
          <a:p>
            <a:pPr>
              <a:buFontTx/>
              <a:buChar char="-"/>
              <a:defRPr/>
            </a:pPr>
            <a:endParaRPr lang="pt-BR" sz="1600" dirty="0" smtClean="0"/>
          </a:p>
          <a:p>
            <a:pPr marL="0" indent="0">
              <a:buNone/>
              <a:defRPr/>
            </a:pPr>
            <a:endParaRPr lang="pt-BR" sz="16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420888"/>
            <a:ext cx="72485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0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Ferramentas – Intel </a:t>
            </a:r>
            <a:r>
              <a:rPr lang="pt-BR" sz="2000" b="1" dirty="0" err="1" smtClean="0"/>
              <a:t>VTune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Amplifier</a:t>
            </a:r>
            <a:r>
              <a:rPr lang="pt-BR" sz="2000" b="1" dirty="0" smtClean="0"/>
              <a:t> XE 2011</a:t>
            </a:r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 smtClean="0"/>
          </a:p>
          <a:p>
            <a:pPr>
              <a:buFontTx/>
              <a:buChar char="-"/>
              <a:defRPr/>
            </a:pPr>
            <a:endParaRPr lang="pt-BR" sz="1600" dirty="0" smtClean="0"/>
          </a:p>
          <a:p>
            <a:pPr marL="0" indent="0">
              <a:buNone/>
              <a:defRPr/>
            </a:pPr>
            <a:endParaRPr lang="pt-BR" sz="16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884368" cy="157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98563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ATOM (</a:t>
            </a:r>
            <a:r>
              <a:rPr lang="pt-BR" sz="2000" b="1" dirty="0" err="1" smtClean="0"/>
              <a:t>Analysis</a:t>
            </a:r>
            <a:r>
              <a:rPr lang="pt-BR" sz="2000" b="1" dirty="0" smtClean="0"/>
              <a:t> Tools </a:t>
            </a:r>
            <a:r>
              <a:rPr lang="pt-BR" sz="2000" b="1" dirty="0" err="1" smtClean="0"/>
              <a:t>with</a:t>
            </a:r>
            <a:r>
              <a:rPr lang="pt-BR" sz="2000" b="1" dirty="0" smtClean="0"/>
              <a:t> OM)</a:t>
            </a:r>
            <a:endParaRPr lang="pt-BR" sz="2000" b="1" dirty="0"/>
          </a:p>
          <a:p>
            <a:pPr algn="just">
              <a:spcBef>
                <a:spcPts val="450"/>
              </a:spcBef>
              <a:buClrTx/>
              <a:buFontTx/>
              <a:buNone/>
            </a:pPr>
            <a:endParaRPr lang="pt-BR" b="1" dirty="0" smtClean="0">
              <a:solidFill>
                <a:srgbClr val="800000"/>
              </a:solidFill>
            </a:endParaRPr>
          </a:p>
          <a:p>
            <a:pPr marL="742950" lvl="1" indent="-285750" algn="just">
              <a:spcBef>
                <a:spcPts val="4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pt-BR" sz="1600" dirty="0"/>
              <a:t>Ferramenta desenvolvida em 1994 por </a:t>
            </a:r>
            <a:r>
              <a:rPr lang="pt-BR" sz="1600" dirty="0" err="1"/>
              <a:t>Amitabh</a:t>
            </a:r>
            <a:r>
              <a:rPr lang="pt-BR" sz="1600" dirty="0"/>
              <a:t> </a:t>
            </a:r>
            <a:r>
              <a:rPr lang="pt-BR" sz="1600" dirty="0" err="1"/>
              <a:t>Srivastava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Alan </a:t>
            </a:r>
            <a:r>
              <a:rPr lang="pt-BR" sz="1600" dirty="0" err="1"/>
              <a:t>Eustace</a:t>
            </a:r>
            <a:r>
              <a:rPr lang="pt-BR" sz="1600" dirty="0"/>
              <a:t> of Digital </a:t>
            </a:r>
            <a:r>
              <a:rPr lang="pt-BR" sz="1600" dirty="0" err="1"/>
              <a:t>Equipment</a:t>
            </a:r>
            <a:r>
              <a:rPr lang="pt-BR" sz="1600" dirty="0"/>
              <a:t> Corporation</a:t>
            </a:r>
          </a:p>
          <a:p>
            <a:pPr marL="742950" lvl="1" indent="-285750" algn="just">
              <a:spcBef>
                <a:spcPts val="400"/>
              </a:spcBef>
              <a:buClr>
                <a:srgbClr val="009999"/>
              </a:buClr>
              <a:buFont typeface="Arial" pitchFamily="34" charset="0"/>
              <a:buChar char="•"/>
            </a:pPr>
            <a:endParaRPr lang="pt-BR" sz="1600" dirty="0">
              <a:solidFill>
                <a:srgbClr val="009999"/>
              </a:solidFill>
            </a:endParaRPr>
          </a:p>
          <a:p>
            <a:pPr marL="742950" lvl="1" indent="-285750" algn="just">
              <a:spcBef>
                <a:spcPts val="400"/>
              </a:spcBef>
              <a:buFont typeface="Arial" pitchFamily="34" charset="0"/>
              <a:buChar char="•"/>
            </a:pPr>
            <a:r>
              <a:rPr lang="pt-BR" sz="1600" dirty="0"/>
              <a:t>Utiliza o OM, que é um sistema de modificação de código link-time</a:t>
            </a:r>
          </a:p>
          <a:p>
            <a:pPr marL="536575" lvl="1" indent="-79375" algn="just">
              <a:spcBef>
                <a:spcPts val="400"/>
              </a:spcBef>
              <a:buClrTx/>
              <a:buFont typeface="Arial" pitchFamily="34" charset="0"/>
              <a:buChar char="•"/>
            </a:pPr>
            <a:endParaRPr lang="pt-BR" sz="1600" dirty="0"/>
          </a:p>
          <a:p>
            <a:pPr marL="742950" lvl="1" indent="-285750" algn="just">
              <a:spcBef>
                <a:spcPts val="400"/>
              </a:spcBef>
              <a:buFont typeface="Arial" pitchFamily="34" charset="0"/>
              <a:buChar char="•"/>
            </a:pPr>
            <a:r>
              <a:rPr lang="pt-BR" sz="1600" dirty="0"/>
              <a:t>Insere código em tempo de compilação, utilizada para realizar </a:t>
            </a:r>
            <a:r>
              <a:rPr lang="pt-BR" sz="1600" dirty="0" err="1"/>
              <a:t>basic</a:t>
            </a:r>
            <a:r>
              <a:rPr lang="pt-BR" sz="1600" dirty="0"/>
              <a:t> block counting</a:t>
            </a:r>
          </a:p>
          <a:p>
            <a:pPr marL="742950" lvl="1" indent="-285750" algn="just">
              <a:spcBef>
                <a:spcPts val="400"/>
              </a:spcBef>
              <a:buFont typeface="Arial" pitchFamily="34" charset="0"/>
              <a:buChar char="•"/>
            </a:pPr>
            <a:endParaRPr lang="pt-BR" sz="1600" dirty="0"/>
          </a:p>
          <a:p>
            <a:pPr marL="742950" lvl="1" indent="-285750" algn="just">
              <a:spcBef>
                <a:spcPts val="400"/>
              </a:spcBef>
              <a:buFont typeface="Arial" pitchFamily="34" charset="0"/>
              <a:buChar char="•"/>
            </a:pPr>
            <a:r>
              <a:rPr lang="pt-BR" sz="1600" dirty="0"/>
              <a:t>Organiza o executável final e a execução das rotinas de análise num mesmo espaço de endereço de memória</a:t>
            </a:r>
          </a:p>
          <a:p>
            <a:pPr marL="742950" lvl="1" indent="-285750" algn="just">
              <a:spcBef>
                <a:spcPts val="400"/>
              </a:spcBef>
              <a:buClrTx/>
              <a:buFont typeface="Arial" pitchFamily="34" charset="0"/>
              <a:buChar char="•"/>
            </a:pPr>
            <a:endParaRPr lang="pt-BR" sz="1600" dirty="0"/>
          </a:p>
          <a:p>
            <a:pPr marL="742950" lvl="1" indent="-285750" algn="just">
              <a:spcBef>
                <a:spcPts val="400"/>
              </a:spcBef>
              <a:buFont typeface="Arial" pitchFamily="34" charset="0"/>
              <a:buChar char="•"/>
            </a:pPr>
            <a:r>
              <a:rPr lang="pt-BR" sz="1600" dirty="0"/>
              <a:t> A troca de informações é realizada entre aplicação e as rotinas de análise através de chamadas de procedimentos</a:t>
            </a:r>
          </a:p>
          <a:p>
            <a:pPr lvl="2" algn="just">
              <a:spcBef>
                <a:spcPts val="400"/>
              </a:spcBef>
              <a:buFont typeface="Arial" charset="0"/>
              <a:buNone/>
            </a:pPr>
            <a:endParaRPr lang="en-US" sz="1600" dirty="0"/>
          </a:p>
          <a:p>
            <a:pPr lvl="2" algn="just">
              <a:spcBef>
                <a:spcPts val="400"/>
              </a:spcBef>
              <a:buFont typeface="Arial" charset="0"/>
              <a:buNone/>
            </a:pPr>
            <a:endParaRPr lang="en-US" sz="1600" dirty="0"/>
          </a:p>
          <a:p>
            <a:pPr lvl="2" algn="just">
              <a:spcBef>
                <a:spcPts val="400"/>
              </a:spcBef>
              <a:buFont typeface="Arial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4860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98563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ATOM (</a:t>
            </a:r>
            <a:r>
              <a:rPr lang="pt-BR" sz="2000" b="1" dirty="0" err="1"/>
              <a:t>Analysis</a:t>
            </a:r>
            <a:r>
              <a:rPr lang="pt-BR" sz="2000" b="1" dirty="0"/>
              <a:t> Tools </a:t>
            </a:r>
            <a:r>
              <a:rPr lang="pt-BR" sz="2000" b="1" dirty="0" err="1"/>
              <a:t>with</a:t>
            </a:r>
            <a:r>
              <a:rPr lang="pt-BR" sz="2000" b="1" dirty="0"/>
              <a:t> </a:t>
            </a:r>
            <a:r>
              <a:rPr lang="pt-BR" sz="2000" b="1" dirty="0" smtClean="0"/>
              <a:t>OM)</a:t>
            </a:r>
          </a:p>
          <a:p>
            <a:pPr algn="just">
              <a:spcBef>
                <a:spcPts val="450"/>
              </a:spcBef>
            </a:pPr>
            <a:endParaRPr lang="pt-BR" sz="2000" b="1" dirty="0"/>
          </a:p>
          <a:p>
            <a:pPr algn="just">
              <a:spcBef>
                <a:spcPts val="450"/>
              </a:spcBef>
            </a:pPr>
            <a:r>
              <a:rPr lang="pt-BR" b="1" dirty="0" smtClean="0"/>
              <a:t>Etapas </a:t>
            </a:r>
            <a:r>
              <a:rPr lang="pt-BR" b="1" dirty="0"/>
              <a:t>do ATOM</a:t>
            </a:r>
            <a:r>
              <a:rPr lang="pt-BR" b="1" dirty="0" smtClean="0"/>
              <a:t>:</a:t>
            </a:r>
          </a:p>
          <a:p>
            <a:pPr marL="857250" lvl="2" indent="0" algn="just">
              <a:spcBef>
                <a:spcPts val="400"/>
              </a:spcBef>
            </a:pPr>
            <a:endParaRPr lang="pt-BR" b="1" dirty="0"/>
          </a:p>
          <a:p>
            <a:pPr marL="857250" lvl="2" indent="0" algn="just">
              <a:spcBef>
                <a:spcPts val="400"/>
              </a:spcBef>
            </a:pPr>
            <a:r>
              <a:rPr lang="pt-BR" sz="1600" dirty="0" smtClean="0">
                <a:solidFill>
                  <a:schemeClr val="tx1"/>
                </a:solidFill>
              </a:rPr>
              <a:t>1. </a:t>
            </a:r>
            <a:r>
              <a:rPr lang="en-US" sz="1600" dirty="0" err="1" smtClean="0">
                <a:solidFill>
                  <a:schemeClr val="tx1"/>
                </a:solidFill>
              </a:rPr>
              <a:t>Combina</a:t>
            </a:r>
            <a:r>
              <a:rPr lang="en-US" sz="1600" dirty="0" smtClean="0">
                <a:solidFill>
                  <a:schemeClr val="tx1"/>
                </a:solidFill>
              </a:rPr>
              <a:t>-se </a:t>
            </a:r>
            <a:r>
              <a:rPr lang="en-US" sz="1600" dirty="0" err="1">
                <a:solidFill>
                  <a:schemeClr val="tx1"/>
                </a:solidFill>
              </a:rPr>
              <a:t>rotinas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instrumentação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apra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criar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ferramenta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customizada</a:t>
            </a:r>
            <a:r>
              <a:rPr lang="en-US" sz="1600" dirty="0">
                <a:solidFill>
                  <a:schemeClr val="tx1"/>
                </a:solidFill>
              </a:rPr>
              <a:t>, a </a:t>
            </a:r>
            <a:r>
              <a:rPr lang="en-US" sz="1600" dirty="0" err="1">
                <a:solidFill>
                  <a:schemeClr val="tx1"/>
                </a:solidFill>
              </a:rPr>
              <a:t>qual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irá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instrumentar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aplicação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pontos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especificados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pelo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usuário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2" algn="just">
              <a:spcBef>
                <a:spcPts val="400"/>
              </a:spcBef>
              <a:buClrTx/>
              <a:buFontTx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857250" lvl="2" indent="0" algn="just">
              <a:spcBef>
                <a:spcPts val="4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2. </a:t>
            </a:r>
            <a:r>
              <a:rPr lang="en-US" sz="1600" dirty="0" err="1" smtClean="0">
                <a:solidFill>
                  <a:schemeClr val="tx1"/>
                </a:solidFill>
              </a:rPr>
              <a:t>Ferramenta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customizada</a:t>
            </a:r>
            <a:r>
              <a:rPr lang="en-US" sz="1600" dirty="0">
                <a:solidFill>
                  <a:schemeClr val="tx1"/>
                </a:solidFill>
              </a:rPr>
              <a:t> é </a:t>
            </a:r>
            <a:r>
              <a:rPr lang="en-US" sz="1600" dirty="0" err="1">
                <a:solidFill>
                  <a:schemeClr val="tx1"/>
                </a:solidFill>
              </a:rPr>
              <a:t>aplicada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programa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construir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aplicação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instrumentada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executável</a:t>
            </a:r>
            <a:r>
              <a:rPr lang="en-US" sz="1600" dirty="0">
                <a:solidFill>
                  <a:schemeClr val="tx1"/>
                </a:solidFill>
              </a:rPr>
              <a:t>, a </a:t>
            </a:r>
            <a:r>
              <a:rPr lang="en-US" sz="1600" dirty="0" err="1">
                <a:solidFill>
                  <a:schemeClr val="tx1"/>
                </a:solidFill>
              </a:rPr>
              <a:t>qual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comunica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diretamente</a:t>
            </a:r>
            <a:r>
              <a:rPr lang="en-US" sz="1600" dirty="0">
                <a:solidFill>
                  <a:schemeClr val="tx1"/>
                </a:solidFill>
              </a:rPr>
              <a:t> com </a:t>
            </a:r>
            <a:r>
              <a:rPr lang="en-US" sz="1600" b="1" dirty="0">
                <a:solidFill>
                  <a:schemeClr val="tx1"/>
                </a:solidFill>
              </a:rPr>
              <a:t>as </a:t>
            </a:r>
            <a:r>
              <a:rPr lang="en-US" sz="1600" b="1" dirty="0" err="1">
                <a:solidFill>
                  <a:schemeClr val="tx1"/>
                </a:solidFill>
              </a:rPr>
              <a:t>rotinas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análise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através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chamadas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lvl="2" algn="just">
              <a:spcBef>
                <a:spcPts val="400"/>
              </a:spcBef>
              <a:buFont typeface="Arial" charset="0"/>
              <a:buNone/>
            </a:pPr>
            <a:endParaRPr lang="en-US" sz="1600" dirty="0"/>
          </a:p>
          <a:p>
            <a:pPr lvl="2" algn="just">
              <a:spcBef>
                <a:spcPts val="400"/>
              </a:spcBef>
              <a:buFont typeface="Arial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8396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ATOM (</a:t>
            </a:r>
            <a:r>
              <a:rPr lang="pt-BR" sz="2000" b="1" dirty="0" err="1"/>
              <a:t>Analysis</a:t>
            </a:r>
            <a:r>
              <a:rPr lang="pt-BR" sz="2000" b="1" dirty="0"/>
              <a:t> Tools </a:t>
            </a:r>
            <a:r>
              <a:rPr lang="pt-BR" sz="2000" b="1" dirty="0" err="1"/>
              <a:t>with</a:t>
            </a:r>
            <a:r>
              <a:rPr lang="pt-BR" sz="2000" b="1" dirty="0"/>
              <a:t> OM)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pt-BR" sz="1600" dirty="0" smtClean="0">
                <a:solidFill>
                  <a:srgbClr val="009999"/>
                </a:solidFill>
                <a:hlinkClick r:id="rId3"/>
              </a:rPr>
              <a:t>.</a:t>
            </a:r>
            <a:r>
              <a:rPr lang="pt-BR" sz="1600" dirty="0" smtClean="0"/>
              <a:t> </a:t>
            </a:r>
            <a:endParaRPr lang="pt-BR" sz="1600" dirty="0"/>
          </a:p>
          <a:p>
            <a:pPr>
              <a:spcBef>
                <a:spcPts val="400"/>
              </a:spcBef>
            </a:pPr>
            <a:r>
              <a:rPr lang="pt-BR" b="1" dirty="0" smtClean="0"/>
              <a:t>Arquitetura Geral:</a:t>
            </a:r>
            <a:endParaRPr lang="pt-BR" b="1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24175"/>
            <a:ext cx="554355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31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ATOM (</a:t>
            </a:r>
            <a:r>
              <a:rPr lang="pt-BR" sz="2000" b="1" dirty="0" err="1"/>
              <a:t>Analysis</a:t>
            </a:r>
            <a:r>
              <a:rPr lang="pt-BR" sz="2000" b="1" dirty="0"/>
              <a:t> Tools </a:t>
            </a:r>
            <a:r>
              <a:rPr lang="pt-BR" sz="2000" b="1" dirty="0" err="1"/>
              <a:t>with</a:t>
            </a:r>
            <a:r>
              <a:rPr lang="pt-BR" sz="2000" b="1" dirty="0"/>
              <a:t> OM)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endParaRPr lang="pt-BR" sz="1600" dirty="0" smtClean="0"/>
          </a:p>
          <a:p>
            <a:pPr>
              <a:spcBef>
                <a:spcPts val="400"/>
              </a:spcBef>
            </a:pPr>
            <a:r>
              <a:rPr lang="pt-BR" b="1" dirty="0" smtClean="0"/>
              <a:t>Instrumentação </a:t>
            </a:r>
            <a:r>
              <a:rPr lang="pt-BR" b="1" dirty="0"/>
              <a:t>de </a:t>
            </a:r>
            <a:r>
              <a:rPr lang="pt-BR" b="1" dirty="0" smtClean="0"/>
              <a:t>código:</a:t>
            </a:r>
            <a:endParaRPr lang="pt-BR" b="1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92896"/>
            <a:ext cx="7200900" cy="3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88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ATOM (</a:t>
            </a:r>
            <a:r>
              <a:rPr lang="pt-BR" sz="2000" b="1" dirty="0" err="1"/>
              <a:t>Analysis</a:t>
            </a:r>
            <a:r>
              <a:rPr lang="pt-BR" sz="2000" b="1" dirty="0"/>
              <a:t> Tools </a:t>
            </a:r>
            <a:r>
              <a:rPr lang="pt-BR" sz="2000" b="1" dirty="0" err="1"/>
              <a:t>with</a:t>
            </a:r>
            <a:r>
              <a:rPr lang="pt-BR" sz="2000" b="1" dirty="0"/>
              <a:t> OM</a:t>
            </a:r>
            <a:r>
              <a:rPr lang="pt-BR" sz="2000" b="1" dirty="0" smtClean="0"/>
              <a:t>)</a:t>
            </a:r>
          </a:p>
          <a:p>
            <a:pPr algn="just">
              <a:spcBef>
                <a:spcPts val="450"/>
              </a:spcBef>
            </a:pPr>
            <a:endParaRPr lang="pt-BR" b="1" dirty="0"/>
          </a:p>
          <a:p>
            <a:pPr algn="just">
              <a:spcBef>
                <a:spcPts val="400"/>
              </a:spcBef>
            </a:pPr>
            <a:r>
              <a:rPr lang="pt-BR" b="1" dirty="0" smtClean="0"/>
              <a:t>Algumas funções:</a:t>
            </a:r>
            <a:endParaRPr lang="pt-BR" b="1" dirty="0"/>
          </a:p>
          <a:p>
            <a:pPr lvl="1" indent="0" algn="just">
              <a:buClrTx/>
              <a:buFontTx/>
              <a:buNone/>
            </a:pPr>
            <a:endParaRPr lang="pt-BR" sz="1400" dirty="0"/>
          </a:p>
          <a:p>
            <a:pPr lvl="1" indent="0" algn="just">
              <a:buClrTx/>
              <a:buFontTx/>
              <a:buNone/>
            </a:pPr>
            <a:r>
              <a:rPr lang="pt-BR" sz="1300" dirty="0" err="1"/>
              <a:t>AddCallProto</a:t>
            </a:r>
            <a:r>
              <a:rPr lang="pt-BR" sz="1300" dirty="0"/>
              <a:t> – adiciona um </a:t>
            </a:r>
            <a:r>
              <a:rPr lang="pt-BR" sz="1300" dirty="0" err="1"/>
              <a:t>prototipo</a:t>
            </a:r>
            <a:r>
              <a:rPr lang="pt-BR" sz="1300" dirty="0"/>
              <a:t> pra executar a instrução</a:t>
            </a:r>
          </a:p>
          <a:p>
            <a:pPr lvl="1" indent="0" algn="just">
              <a:buClrTx/>
              <a:buFontTx/>
              <a:buNone/>
            </a:pPr>
            <a:r>
              <a:rPr lang="pt-BR" sz="1300" dirty="0"/>
              <a:t> </a:t>
            </a:r>
          </a:p>
          <a:p>
            <a:pPr lvl="1" indent="0" algn="just">
              <a:buClrTx/>
              <a:buFontTx/>
              <a:buNone/>
            </a:pPr>
            <a:r>
              <a:rPr lang="en-US" sz="1300" dirty="0" err="1"/>
              <a:t>AddCallProgram</a:t>
            </a:r>
            <a:r>
              <a:rPr lang="en-US" sz="1300" dirty="0"/>
              <a:t> – </a:t>
            </a:r>
            <a:r>
              <a:rPr lang="en-US" sz="1300" dirty="0" err="1" smtClean="0"/>
              <a:t>usado</a:t>
            </a:r>
            <a:r>
              <a:rPr lang="en-US" sz="1300" dirty="0" smtClean="0"/>
              <a:t> </a:t>
            </a:r>
            <a:r>
              <a:rPr lang="en-US" sz="1300" dirty="0" err="1"/>
              <a:t>para</a:t>
            </a:r>
            <a:r>
              <a:rPr lang="en-US" sz="1300" dirty="0"/>
              <a:t> </a:t>
            </a:r>
            <a:r>
              <a:rPr lang="en-US" sz="1300" dirty="0" err="1"/>
              <a:t>inserir</a:t>
            </a:r>
            <a:r>
              <a:rPr lang="en-US" sz="1300" dirty="0"/>
              <a:t> </a:t>
            </a:r>
            <a:r>
              <a:rPr lang="en-US" sz="1300" dirty="0" err="1"/>
              <a:t>chamadas</a:t>
            </a:r>
            <a:r>
              <a:rPr lang="en-US" sz="1300" dirty="0"/>
              <a:t> antes da </a:t>
            </a:r>
            <a:r>
              <a:rPr lang="en-US" sz="1300" dirty="0" err="1"/>
              <a:t>aplicação</a:t>
            </a:r>
            <a:r>
              <a:rPr lang="en-US" sz="1300" dirty="0"/>
              <a:t> </a:t>
            </a:r>
            <a:r>
              <a:rPr lang="en-US" sz="1300" dirty="0" err="1"/>
              <a:t>começar</a:t>
            </a:r>
            <a:r>
              <a:rPr lang="en-US" sz="1300" dirty="0"/>
              <a:t> a </a:t>
            </a:r>
            <a:r>
              <a:rPr lang="en-US" sz="1300" dirty="0" err="1"/>
              <a:t>execução</a:t>
            </a:r>
            <a:r>
              <a:rPr lang="en-US" sz="1300" dirty="0"/>
              <a:t> (</a:t>
            </a:r>
            <a:r>
              <a:rPr lang="en-US" sz="1300" dirty="0" err="1"/>
              <a:t>ProgramBefore</a:t>
            </a:r>
            <a:r>
              <a:rPr lang="en-US" sz="1300" dirty="0"/>
              <a:t>) e </a:t>
            </a:r>
            <a:r>
              <a:rPr lang="en-US" sz="1300" dirty="0" err="1"/>
              <a:t>depois</a:t>
            </a:r>
            <a:r>
              <a:rPr lang="en-US" sz="1300" dirty="0"/>
              <a:t>(</a:t>
            </a:r>
            <a:r>
              <a:rPr lang="en-US" sz="1300" dirty="0" err="1"/>
              <a:t>ProgramAfter</a:t>
            </a:r>
            <a:r>
              <a:rPr lang="en-US" sz="1300" dirty="0"/>
              <a:t>) . </a:t>
            </a:r>
            <a:r>
              <a:rPr lang="en-US" sz="1300" dirty="0" err="1"/>
              <a:t>Essas</a:t>
            </a:r>
            <a:r>
              <a:rPr lang="en-US" sz="1300" dirty="0"/>
              <a:t> </a:t>
            </a:r>
            <a:r>
              <a:rPr lang="en-US" sz="1300" dirty="0" err="1"/>
              <a:t>chamadas</a:t>
            </a:r>
            <a:r>
              <a:rPr lang="en-US" sz="1300" dirty="0"/>
              <a:t> </a:t>
            </a:r>
            <a:r>
              <a:rPr lang="en-US" sz="1300" dirty="0" err="1"/>
              <a:t>são</a:t>
            </a:r>
            <a:r>
              <a:rPr lang="en-US" sz="1300" dirty="0"/>
              <a:t> </a:t>
            </a:r>
            <a:r>
              <a:rPr lang="en-US" sz="1300" dirty="0" err="1"/>
              <a:t>usadas</a:t>
            </a:r>
            <a:r>
              <a:rPr lang="en-US" sz="1300" dirty="0"/>
              <a:t> </a:t>
            </a:r>
            <a:r>
              <a:rPr lang="en-US" sz="1300" dirty="0" err="1"/>
              <a:t>geralmente</a:t>
            </a:r>
            <a:r>
              <a:rPr lang="en-US" sz="1300" dirty="0"/>
              <a:t> </a:t>
            </a:r>
            <a:r>
              <a:rPr lang="en-US" sz="1300" dirty="0" err="1"/>
              <a:t>para</a:t>
            </a:r>
            <a:r>
              <a:rPr lang="en-US" sz="1300" dirty="0"/>
              <a:t> </a:t>
            </a:r>
            <a:r>
              <a:rPr lang="en-US" sz="1300" dirty="0" err="1"/>
              <a:t>inicializar</a:t>
            </a:r>
            <a:r>
              <a:rPr lang="en-US" sz="1300" dirty="0"/>
              <a:t> </a:t>
            </a:r>
            <a:r>
              <a:rPr lang="en-US" sz="1300" dirty="0" err="1"/>
              <a:t>rotinas</a:t>
            </a:r>
            <a:r>
              <a:rPr lang="en-US" sz="1300" dirty="0"/>
              <a:t> de </a:t>
            </a:r>
            <a:r>
              <a:rPr lang="en-US" sz="1300" dirty="0" err="1"/>
              <a:t>analise</a:t>
            </a:r>
            <a:r>
              <a:rPr lang="en-US" sz="1300" dirty="0"/>
              <a:t> e </a:t>
            </a:r>
            <a:r>
              <a:rPr lang="en-US" sz="1300" dirty="0" err="1"/>
              <a:t>imprimir</a:t>
            </a:r>
            <a:r>
              <a:rPr lang="en-US" sz="1300" dirty="0"/>
              <a:t> </a:t>
            </a:r>
            <a:r>
              <a:rPr lang="en-US" sz="1300" dirty="0" err="1"/>
              <a:t>os</a:t>
            </a:r>
            <a:r>
              <a:rPr lang="en-US" sz="1300" dirty="0"/>
              <a:t> </a:t>
            </a:r>
            <a:r>
              <a:rPr lang="en-US" sz="1300" dirty="0" err="1"/>
              <a:t>resultados</a:t>
            </a:r>
            <a:r>
              <a:rPr lang="en-US" sz="1300" dirty="0"/>
              <a:t>, </a:t>
            </a:r>
            <a:r>
              <a:rPr lang="en-US" sz="1300" dirty="0" err="1"/>
              <a:t>respectivamente</a:t>
            </a:r>
            <a:r>
              <a:rPr lang="en-US" sz="1300" dirty="0"/>
              <a:t>.</a:t>
            </a:r>
          </a:p>
          <a:p>
            <a:pPr lvl="1" indent="0" algn="just">
              <a:buClrTx/>
              <a:buFontTx/>
              <a:buNone/>
            </a:pPr>
            <a:r>
              <a:rPr lang="en-US" sz="1300" dirty="0"/>
              <a:t> </a:t>
            </a:r>
          </a:p>
          <a:p>
            <a:pPr lvl="1" indent="0" algn="just">
              <a:buClrTx/>
              <a:buFontTx/>
              <a:buNone/>
            </a:pPr>
            <a:r>
              <a:rPr lang="pt-BR" sz="1300" dirty="0" err="1"/>
              <a:t>AddCallInst</a:t>
            </a:r>
            <a:r>
              <a:rPr lang="pt-BR" sz="1300" dirty="0"/>
              <a:t> – serve para chamar a instrução </a:t>
            </a:r>
            <a:r>
              <a:rPr lang="pt-BR" sz="1300" dirty="0" err="1"/>
              <a:t>Condbranch</a:t>
            </a:r>
            <a:endParaRPr lang="pt-BR" sz="1300" dirty="0"/>
          </a:p>
          <a:p>
            <a:pPr lvl="1" indent="0" algn="just">
              <a:buClrTx/>
              <a:buFontTx/>
              <a:buNone/>
            </a:pPr>
            <a:r>
              <a:rPr lang="pt-BR" sz="1300" dirty="0"/>
              <a:t> </a:t>
            </a:r>
          </a:p>
          <a:p>
            <a:pPr lvl="1" indent="0" algn="just">
              <a:buClrTx/>
              <a:buFontTx/>
              <a:buNone/>
            </a:pPr>
            <a:r>
              <a:rPr lang="pt-BR" sz="1300" dirty="0" err="1" smtClean="0"/>
              <a:t>OpenFile</a:t>
            </a:r>
            <a:r>
              <a:rPr lang="pt-BR" sz="1300" dirty="0" smtClean="0"/>
              <a:t> –  </a:t>
            </a:r>
            <a:r>
              <a:rPr lang="pt-BR" sz="1300" dirty="0"/>
              <a:t>abre um arquivo pra executando criação de </a:t>
            </a:r>
            <a:r>
              <a:rPr lang="pt-BR" sz="1300" dirty="0" err="1"/>
              <a:t>branches</a:t>
            </a:r>
            <a:r>
              <a:rPr lang="pt-BR" sz="1300" dirty="0"/>
              <a:t> e jogar suas respectivas estatísticas</a:t>
            </a:r>
          </a:p>
          <a:p>
            <a:pPr lvl="1" indent="0" algn="just">
              <a:buClrTx/>
              <a:buFontTx/>
              <a:buNone/>
            </a:pPr>
            <a:r>
              <a:rPr lang="pt-BR" sz="1300" dirty="0"/>
              <a:t> </a:t>
            </a:r>
          </a:p>
          <a:p>
            <a:pPr lvl="1" indent="0" algn="just">
              <a:buClrTx/>
              <a:buFontTx/>
              <a:buNone/>
            </a:pPr>
            <a:r>
              <a:rPr lang="en-US" sz="1300" dirty="0" err="1" smtClean="0"/>
              <a:t>CondBranch</a:t>
            </a:r>
            <a:r>
              <a:rPr lang="en-US" sz="1300" dirty="0" smtClean="0"/>
              <a:t> – </a:t>
            </a:r>
            <a:r>
              <a:rPr lang="en-US" sz="1300" dirty="0" err="1" smtClean="0"/>
              <a:t>responsável</a:t>
            </a:r>
            <a:r>
              <a:rPr lang="en-US" sz="1300" dirty="0" smtClean="0"/>
              <a:t> </a:t>
            </a:r>
            <a:r>
              <a:rPr lang="en-US" sz="1300" dirty="0" err="1"/>
              <a:t>por</a:t>
            </a:r>
            <a:r>
              <a:rPr lang="en-US" sz="1300" dirty="0"/>
              <a:t> </a:t>
            </a:r>
            <a:r>
              <a:rPr lang="en-US" sz="1300" dirty="0" err="1"/>
              <a:t>incrementar</a:t>
            </a:r>
            <a:r>
              <a:rPr lang="en-US" sz="1300" dirty="0"/>
              <a:t> a </a:t>
            </a:r>
            <a:r>
              <a:rPr lang="en-US" sz="1300" dirty="0" err="1"/>
              <a:t>contagem</a:t>
            </a:r>
            <a:r>
              <a:rPr lang="en-US" sz="1300" dirty="0"/>
              <a:t> de branches </a:t>
            </a:r>
            <a:r>
              <a:rPr lang="en-US" sz="1300" dirty="0" err="1"/>
              <a:t>tomadas</a:t>
            </a:r>
            <a:r>
              <a:rPr lang="en-US" sz="1300" dirty="0"/>
              <a:t> </a:t>
            </a:r>
            <a:r>
              <a:rPr lang="en-US" sz="1300" dirty="0" err="1"/>
              <a:t>ou</a:t>
            </a:r>
            <a:r>
              <a:rPr lang="en-US" sz="1300" dirty="0"/>
              <a:t> </a:t>
            </a:r>
            <a:r>
              <a:rPr lang="en-US" sz="1300" dirty="0" err="1"/>
              <a:t>não</a:t>
            </a:r>
            <a:r>
              <a:rPr lang="en-US" sz="1300" dirty="0"/>
              <a:t> </a:t>
            </a:r>
            <a:r>
              <a:rPr lang="en-US" sz="1300" dirty="0" err="1"/>
              <a:t>tomadas</a:t>
            </a:r>
            <a:r>
              <a:rPr lang="en-US" sz="1300" dirty="0"/>
              <a:t>, </a:t>
            </a:r>
            <a:r>
              <a:rPr lang="en-US" sz="1300" dirty="0" err="1"/>
              <a:t>dependendo</a:t>
            </a:r>
            <a:r>
              <a:rPr lang="en-US" sz="1300" dirty="0"/>
              <a:t> do </a:t>
            </a:r>
            <a:r>
              <a:rPr lang="en-US" sz="1300" dirty="0" err="1"/>
              <a:t>argumento</a:t>
            </a:r>
            <a:r>
              <a:rPr lang="en-US" sz="1300" dirty="0"/>
              <a:t>.</a:t>
            </a:r>
          </a:p>
          <a:p>
            <a:pPr lvl="1" indent="0" algn="just">
              <a:buClrTx/>
              <a:buFontTx/>
              <a:buNone/>
            </a:pPr>
            <a:r>
              <a:rPr lang="en-US" sz="1300" dirty="0"/>
              <a:t> </a:t>
            </a:r>
          </a:p>
          <a:p>
            <a:pPr lvl="1" indent="0" algn="just">
              <a:buClrTx/>
              <a:buFontTx/>
              <a:buNone/>
            </a:pPr>
            <a:r>
              <a:rPr lang="en-US" sz="1300" dirty="0" err="1"/>
              <a:t>PrintBranch</a:t>
            </a:r>
            <a:r>
              <a:rPr lang="en-US" sz="1300" dirty="0"/>
              <a:t> </a:t>
            </a:r>
            <a:r>
              <a:rPr lang="en-US" sz="1300" dirty="0" smtClean="0"/>
              <a:t>–  </a:t>
            </a:r>
            <a:r>
              <a:rPr lang="en-US" sz="1300" dirty="0" err="1"/>
              <a:t>responsável</a:t>
            </a:r>
            <a:r>
              <a:rPr lang="en-US" sz="1300" dirty="0"/>
              <a:t> </a:t>
            </a:r>
            <a:r>
              <a:rPr lang="en-US" sz="1300" dirty="0" err="1"/>
              <a:t>pela</a:t>
            </a:r>
            <a:r>
              <a:rPr lang="en-US" sz="1300" dirty="0"/>
              <a:t> </a:t>
            </a:r>
            <a:r>
              <a:rPr lang="en-US" sz="1300" dirty="0" err="1"/>
              <a:t>impressão</a:t>
            </a:r>
            <a:r>
              <a:rPr lang="en-US" sz="1300" dirty="0"/>
              <a:t> da </a:t>
            </a:r>
            <a:r>
              <a:rPr lang="en-US" sz="1300" dirty="0" err="1"/>
              <a:t>contagem</a:t>
            </a:r>
            <a:r>
              <a:rPr lang="en-US" sz="1300" dirty="0"/>
              <a:t> das branches</a:t>
            </a:r>
          </a:p>
          <a:p>
            <a:pPr lvl="1" indent="0" algn="just">
              <a:buClrTx/>
              <a:buFontTx/>
              <a:buNone/>
            </a:pPr>
            <a:r>
              <a:rPr lang="en-US" sz="1300" dirty="0"/>
              <a:t> </a:t>
            </a:r>
          </a:p>
          <a:p>
            <a:pPr lvl="1" indent="0" algn="just">
              <a:buClrTx/>
              <a:buFontTx/>
              <a:buNone/>
            </a:pPr>
            <a:r>
              <a:rPr lang="en-US" sz="1300" dirty="0" err="1"/>
              <a:t>CloseFile</a:t>
            </a:r>
            <a:r>
              <a:rPr lang="en-US" sz="1300" dirty="0"/>
              <a:t> </a:t>
            </a:r>
            <a:r>
              <a:rPr lang="en-US" sz="1300" dirty="0" smtClean="0"/>
              <a:t>– </a:t>
            </a:r>
            <a:r>
              <a:rPr lang="en-US" sz="1300" dirty="0" err="1" smtClean="0"/>
              <a:t>fecha</a:t>
            </a:r>
            <a:r>
              <a:rPr lang="en-US" sz="1300" dirty="0" smtClean="0"/>
              <a:t> </a:t>
            </a:r>
            <a:r>
              <a:rPr lang="en-US" sz="1300" dirty="0"/>
              <a:t>o </a:t>
            </a:r>
            <a:r>
              <a:rPr lang="en-US" sz="1300" dirty="0" err="1"/>
              <a:t>arquivo</a:t>
            </a:r>
            <a:r>
              <a:rPr lang="en-US" sz="1300" dirty="0"/>
              <a:t> de </a:t>
            </a:r>
            <a:r>
              <a:rPr lang="en-US" sz="1300" dirty="0" err="1"/>
              <a:t>saída</a:t>
            </a:r>
            <a:r>
              <a:rPr lang="en-US" sz="1300" dirty="0"/>
              <a:t> (</a:t>
            </a:r>
            <a:r>
              <a:rPr lang="en-US" sz="1300" dirty="0" err="1"/>
              <a:t>resultados</a:t>
            </a:r>
            <a:r>
              <a:rPr lang="en-US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9484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ATOM (</a:t>
            </a:r>
            <a:r>
              <a:rPr lang="pt-BR" sz="2000" b="1" dirty="0" err="1"/>
              <a:t>Analysis</a:t>
            </a:r>
            <a:r>
              <a:rPr lang="pt-BR" sz="2000" b="1" dirty="0"/>
              <a:t> Tools </a:t>
            </a:r>
            <a:r>
              <a:rPr lang="pt-BR" sz="2000" b="1" dirty="0" err="1"/>
              <a:t>with</a:t>
            </a:r>
            <a:r>
              <a:rPr lang="pt-BR" sz="2000" b="1" dirty="0"/>
              <a:t> OM)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endParaRPr lang="pt-BR" dirty="0"/>
          </a:p>
          <a:p>
            <a:pPr>
              <a:spcBef>
                <a:spcPts val="400"/>
              </a:spcBef>
            </a:pPr>
            <a:r>
              <a:rPr lang="pt-BR" b="1" dirty="0"/>
              <a:t>Instrumentação de </a:t>
            </a:r>
            <a:r>
              <a:rPr lang="pt-BR" b="1" dirty="0" smtClean="0"/>
              <a:t>código – Continuação:</a:t>
            </a:r>
            <a:endParaRPr lang="pt-BR" b="1" dirty="0"/>
          </a:p>
          <a:p>
            <a:pPr>
              <a:spcBef>
                <a:spcPts val="400"/>
              </a:spcBef>
              <a:buClrTx/>
              <a:buFontTx/>
              <a:buNone/>
            </a:pPr>
            <a:endParaRPr lang="pt-BR" sz="16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77" y="2431257"/>
            <a:ext cx="6397773" cy="36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166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en-US" sz="4400" b="1">
              <a:solidFill>
                <a:srgbClr val="800000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n-US" sz="2800"/>
          </a:p>
        </p:txBody>
      </p:sp>
      <p:sp>
        <p:nvSpPr>
          <p:cNvPr id="4100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01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sz="2000" b="1" dirty="0" smtClean="0"/>
              <a:t>Agenda:</a:t>
            </a:r>
          </a:p>
          <a:p>
            <a:pPr marL="0" indent="0">
              <a:buFontTx/>
              <a:buNone/>
            </a:pPr>
            <a:endParaRPr lang="pt-BR" sz="1800" b="1" dirty="0" smtClean="0"/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O que é profiling?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Motivos para utilizar profiling</a:t>
            </a:r>
          </a:p>
          <a:p>
            <a:pPr marL="720725" indent="-269875">
              <a:defRPr/>
            </a:pPr>
            <a:r>
              <a:rPr lang="pt-BR" sz="1400" dirty="0" smtClean="0"/>
              <a:t>Como </a:t>
            </a:r>
            <a:r>
              <a:rPr lang="pt-BR" sz="1400" dirty="0"/>
              <a:t>otimizar a performance dos programas</a:t>
            </a:r>
            <a:r>
              <a:rPr lang="pt-BR" sz="1400" dirty="0" smtClean="0"/>
              <a:t>?</a:t>
            </a:r>
          </a:p>
          <a:p>
            <a:pPr marL="720725" indent="-269875">
              <a:defRPr/>
            </a:pPr>
            <a:r>
              <a:rPr lang="pt-BR" sz="1400" dirty="0"/>
              <a:t>Considerações sobre </a:t>
            </a:r>
            <a:r>
              <a:rPr lang="pt-BR" sz="1400" dirty="0" smtClean="0"/>
              <a:t>Profiling</a:t>
            </a:r>
          </a:p>
          <a:p>
            <a:pPr marL="720725" indent="-269875">
              <a:defRPr/>
            </a:pPr>
            <a:r>
              <a:rPr lang="pt-BR" sz="1400" dirty="0" smtClean="0"/>
              <a:t>Técnicas </a:t>
            </a:r>
            <a:r>
              <a:rPr lang="pt-BR" sz="1400" dirty="0"/>
              <a:t>de </a:t>
            </a:r>
            <a:r>
              <a:rPr lang="pt-BR" sz="1400" dirty="0" smtClean="0"/>
              <a:t>Profiling</a:t>
            </a:r>
          </a:p>
          <a:p>
            <a:pPr marL="450850" indent="0">
              <a:buNone/>
              <a:defRPr/>
            </a:pPr>
            <a:r>
              <a:rPr lang="pt-BR" sz="1400" dirty="0"/>
              <a:t>	</a:t>
            </a:r>
            <a:r>
              <a:rPr lang="pt-BR" sz="1400" dirty="0" smtClean="0"/>
              <a:t>- </a:t>
            </a:r>
            <a:r>
              <a:rPr lang="pt-BR" sz="1400" dirty="0" err="1" smtClean="0"/>
              <a:t>Program-counter</a:t>
            </a:r>
            <a:r>
              <a:rPr lang="pt-BR" sz="1400" dirty="0" smtClean="0"/>
              <a:t> </a:t>
            </a:r>
            <a:r>
              <a:rPr lang="pt-BR" sz="1400" dirty="0" err="1" smtClean="0"/>
              <a:t>sampling</a:t>
            </a:r>
            <a:endParaRPr lang="pt-BR" sz="1400" dirty="0" smtClean="0"/>
          </a:p>
          <a:p>
            <a:pPr marL="450850" indent="0">
              <a:buNone/>
              <a:defRPr/>
            </a:pPr>
            <a:r>
              <a:rPr lang="pt-BR" sz="1400" dirty="0"/>
              <a:t>	</a:t>
            </a:r>
            <a:r>
              <a:rPr lang="pt-BR" sz="1400" dirty="0" smtClean="0"/>
              <a:t>- Basic-block counting</a:t>
            </a:r>
            <a:endParaRPr lang="pt-BR" sz="1400" dirty="0"/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Ferramentas</a:t>
            </a:r>
            <a:endParaRPr lang="pt-BR" sz="1400" dirty="0"/>
          </a:p>
          <a:p>
            <a:pPr marL="914400" lvl="2" indent="0">
              <a:buNone/>
            </a:pPr>
            <a:r>
              <a:rPr lang="pt-BR" sz="1400" dirty="0" smtClean="0"/>
              <a:t>- Intel </a:t>
            </a:r>
            <a:r>
              <a:rPr lang="pt-BR" sz="1400" dirty="0" err="1"/>
              <a:t>VTune</a:t>
            </a:r>
            <a:r>
              <a:rPr lang="pt-BR" sz="1400" dirty="0"/>
              <a:t> </a:t>
            </a:r>
            <a:r>
              <a:rPr lang="pt-BR" sz="1400" dirty="0" err="1"/>
              <a:t>Amplifier</a:t>
            </a:r>
            <a:r>
              <a:rPr lang="pt-BR" sz="1400" dirty="0"/>
              <a:t> XE 2011</a:t>
            </a:r>
          </a:p>
          <a:p>
            <a:pPr marL="914400" lvl="2" indent="0">
              <a:buNone/>
            </a:pPr>
            <a:r>
              <a:rPr lang="pt-BR" sz="1400" dirty="0" smtClean="0"/>
              <a:t>- ATOM</a:t>
            </a:r>
            <a:endParaRPr lang="pt-BR" sz="1400" dirty="0"/>
          </a:p>
          <a:p>
            <a:pPr marL="914400" lvl="2" indent="0">
              <a:buNone/>
            </a:pPr>
            <a:r>
              <a:rPr lang="pt-BR" sz="1400" dirty="0" smtClean="0"/>
              <a:t>- GPROF</a:t>
            </a:r>
          </a:p>
          <a:p>
            <a:pPr marL="914400" lvl="2" indent="0">
              <a:buNone/>
            </a:pPr>
            <a:r>
              <a:rPr lang="pt-BR" sz="1400" dirty="0" smtClean="0"/>
              <a:t>- GCOV</a:t>
            </a:r>
            <a:endParaRPr lang="pt-BR" sz="1400" dirty="0"/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Referências</a:t>
            </a:r>
            <a:endParaRPr lang="pt-BR" sz="1400" dirty="0"/>
          </a:p>
          <a:p>
            <a:pPr marL="0" indent="0"/>
            <a:endParaRPr lang="pt-BR" sz="18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1084263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ATOM (</a:t>
            </a:r>
            <a:r>
              <a:rPr lang="pt-BR" sz="2000" b="1" dirty="0" err="1"/>
              <a:t>Analysis</a:t>
            </a:r>
            <a:r>
              <a:rPr lang="pt-BR" sz="2000" b="1" dirty="0"/>
              <a:t> Tools </a:t>
            </a:r>
            <a:r>
              <a:rPr lang="pt-BR" sz="2000" b="1" dirty="0" err="1"/>
              <a:t>with</a:t>
            </a:r>
            <a:r>
              <a:rPr lang="pt-BR" sz="2000" b="1" dirty="0"/>
              <a:t> OM)</a:t>
            </a:r>
          </a:p>
          <a:p>
            <a:pPr algn="just">
              <a:spcBef>
                <a:spcPts val="450"/>
              </a:spcBef>
            </a:pPr>
            <a:endParaRPr lang="pt-BR" sz="1600" b="1" dirty="0"/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pt-BR" b="1" dirty="0" smtClean="0"/>
              <a:t>Avaliação </a:t>
            </a:r>
            <a:r>
              <a:rPr lang="pt-BR" b="1" dirty="0"/>
              <a:t>de </a:t>
            </a:r>
            <a:r>
              <a:rPr lang="pt-BR" b="1" dirty="0" smtClean="0"/>
              <a:t>Performance:</a:t>
            </a:r>
            <a:endParaRPr lang="pt-BR" b="1" dirty="0"/>
          </a:p>
          <a:p>
            <a:pPr>
              <a:spcBef>
                <a:spcPts val="400"/>
              </a:spcBef>
              <a:buClrTx/>
              <a:buFontTx/>
              <a:buNone/>
            </a:pPr>
            <a:endParaRPr lang="pt-BR" sz="1600" dirty="0"/>
          </a:p>
          <a:p>
            <a:pPr algn="just">
              <a:spcBef>
                <a:spcPts val="400"/>
              </a:spcBef>
              <a:buFont typeface="Arial" charset="0"/>
              <a:buChar char="•"/>
            </a:pPr>
            <a:r>
              <a:rPr lang="pt-BR" sz="1400" dirty="0" smtClean="0"/>
              <a:t>  ATOM </a:t>
            </a:r>
            <a:r>
              <a:rPr lang="pt-BR" sz="1400" dirty="0"/>
              <a:t>é utilizado para rodar instrumentação em 20 programas SPEC92 em 11 ferramentas, com o seguinte propósito: </a:t>
            </a:r>
          </a:p>
          <a:p>
            <a:pPr marL="741363" lvl="1" indent="0" algn="just">
              <a:spcBef>
                <a:spcPts val="400"/>
              </a:spcBef>
            </a:pPr>
            <a:r>
              <a:rPr lang="pt-BR" sz="1400" dirty="0" smtClean="0"/>
              <a:t>- determinar </a:t>
            </a:r>
            <a:r>
              <a:rPr lang="pt-BR" sz="1400" dirty="0"/>
              <a:t>quanto tempo o ATOM leva para instrumentar um programa, e como se compara o tempo de execução de programas instrumentados e não instrumentados.</a:t>
            </a:r>
          </a:p>
          <a:p>
            <a:pPr lvl="1" algn="just">
              <a:spcBef>
                <a:spcPts val="400"/>
              </a:spcBef>
              <a:buFont typeface="Wingdings" charset="2"/>
              <a:buNone/>
            </a:pPr>
            <a:endParaRPr lang="pt-BR" sz="1400" dirty="0"/>
          </a:p>
          <a:p>
            <a:pPr algn="just">
              <a:spcBef>
                <a:spcPts val="400"/>
              </a:spcBef>
              <a:buFont typeface="Arial" charset="0"/>
              <a:buChar char="•"/>
            </a:pPr>
            <a:r>
              <a:rPr lang="pt-BR" sz="1400" dirty="0" smtClean="0"/>
              <a:t>  Tempo </a:t>
            </a:r>
            <a:r>
              <a:rPr lang="pt-BR" sz="1400" dirty="0"/>
              <a:t>para instrumentação é a igual a:</a:t>
            </a:r>
          </a:p>
          <a:p>
            <a:pPr marL="741363" lvl="1" indent="0" algn="just">
              <a:spcBef>
                <a:spcPts val="400"/>
              </a:spcBef>
            </a:pPr>
            <a:r>
              <a:rPr lang="pt-BR" sz="1400" dirty="0" smtClean="0"/>
              <a:t>- Tempo </a:t>
            </a:r>
            <a:r>
              <a:rPr lang="pt-BR" sz="1400" dirty="0"/>
              <a:t>de Processamento do ATOM + tempo tomado pelas rotinas de instrumentação definidas pelo usuário</a:t>
            </a:r>
          </a:p>
          <a:p>
            <a:pPr lvl="1" algn="just">
              <a:spcBef>
                <a:spcPts val="400"/>
              </a:spcBef>
              <a:buFont typeface="Wingdings" charset="2"/>
              <a:buNone/>
            </a:pPr>
            <a:endParaRPr lang="pt-BR" sz="1400" dirty="0"/>
          </a:p>
          <a:p>
            <a:pPr algn="just">
              <a:spcBef>
                <a:spcPts val="400"/>
              </a:spcBef>
              <a:buFont typeface="Arial" charset="0"/>
              <a:buChar char="•"/>
            </a:pPr>
            <a:r>
              <a:rPr lang="pt-BR" sz="1400" dirty="0" smtClean="0"/>
              <a:t>  Tempo </a:t>
            </a:r>
            <a:r>
              <a:rPr lang="pt-BR" sz="1400" dirty="0"/>
              <a:t>total de execução de um programa instrumentado:</a:t>
            </a:r>
          </a:p>
          <a:p>
            <a:pPr marL="741363" lvl="1" indent="0" algn="just">
              <a:spcBef>
                <a:spcPts val="400"/>
              </a:spcBef>
            </a:pPr>
            <a:r>
              <a:rPr lang="en-US" sz="1400" dirty="0" smtClean="0"/>
              <a:t>- Tempo </a:t>
            </a:r>
            <a:r>
              <a:rPr lang="en-US" sz="1400" dirty="0"/>
              <a:t>de </a:t>
            </a:r>
            <a:r>
              <a:rPr lang="en-US" sz="1400" dirty="0" err="1"/>
              <a:t>execução</a:t>
            </a:r>
            <a:r>
              <a:rPr lang="en-US" sz="1400" dirty="0"/>
              <a:t> de um </a:t>
            </a:r>
            <a:r>
              <a:rPr lang="en-US" sz="1400" dirty="0" err="1"/>
              <a:t>programa</a:t>
            </a:r>
            <a:r>
              <a:rPr lang="en-US" sz="1400" dirty="0"/>
              <a:t> </a:t>
            </a:r>
            <a:r>
              <a:rPr lang="en-US" sz="1400" dirty="0" err="1"/>
              <a:t>não</a:t>
            </a:r>
            <a:r>
              <a:rPr lang="en-US" sz="1400" dirty="0"/>
              <a:t> </a:t>
            </a:r>
            <a:r>
              <a:rPr lang="en-US" sz="1400" dirty="0" err="1"/>
              <a:t>instrumentado</a:t>
            </a:r>
            <a:r>
              <a:rPr lang="en-US" sz="1400" dirty="0"/>
              <a:t> + tempo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rotinas</a:t>
            </a:r>
            <a:r>
              <a:rPr lang="en-US" sz="1400" dirty="0"/>
              <a:t> de </a:t>
            </a:r>
            <a:r>
              <a:rPr lang="en-US" sz="1400" dirty="0" err="1"/>
              <a:t>análise</a:t>
            </a:r>
            <a:r>
              <a:rPr lang="en-US" sz="1400" dirty="0"/>
              <a:t> + tempo de setup das </a:t>
            </a:r>
            <a:r>
              <a:rPr lang="en-US" sz="1400" dirty="0" err="1"/>
              <a:t>chamadas</a:t>
            </a:r>
            <a:r>
              <a:rPr lang="en-US" sz="1400" dirty="0"/>
              <a:t> de </a:t>
            </a:r>
            <a:r>
              <a:rPr lang="en-US" sz="1400" dirty="0" err="1"/>
              <a:t>procedimento</a:t>
            </a:r>
            <a:endParaRPr lang="en-US" sz="1400" dirty="0"/>
          </a:p>
          <a:p>
            <a:pPr>
              <a:spcBef>
                <a:spcPts val="400"/>
              </a:spcBef>
              <a:buFont typeface="Arial" charset="0"/>
              <a:buNone/>
            </a:pPr>
            <a:endParaRPr lang="pt-BR" sz="1600" dirty="0"/>
          </a:p>
          <a:p>
            <a:pPr>
              <a:spcBef>
                <a:spcPts val="400"/>
              </a:spcBef>
              <a:buFont typeface="Arial" charset="0"/>
              <a:buNone/>
            </a:pPr>
            <a:endParaRPr lang="en-US" sz="1600" dirty="0"/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6844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ATOM (</a:t>
            </a:r>
            <a:r>
              <a:rPr lang="pt-BR" sz="2000" b="1" dirty="0" err="1"/>
              <a:t>Analysis</a:t>
            </a:r>
            <a:r>
              <a:rPr lang="pt-BR" sz="2000" b="1" dirty="0"/>
              <a:t> Tools </a:t>
            </a:r>
            <a:r>
              <a:rPr lang="pt-BR" sz="2000" b="1" dirty="0" err="1"/>
              <a:t>with</a:t>
            </a:r>
            <a:r>
              <a:rPr lang="pt-BR" sz="2000" b="1" dirty="0"/>
              <a:t> OM)</a:t>
            </a:r>
          </a:p>
          <a:p>
            <a:pPr algn="just">
              <a:spcBef>
                <a:spcPts val="450"/>
              </a:spcBef>
            </a:pPr>
            <a:endParaRPr lang="pt-BR" sz="1200" b="1" dirty="0"/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pt-BR" b="1" dirty="0"/>
              <a:t>Avaliação de Performance: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pt-BR" sz="16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492896"/>
            <a:ext cx="63373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83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ATOM (</a:t>
            </a:r>
            <a:r>
              <a:rPr lang="pt-BR" sz="2000" b="1" dirty="0" err="1"/>
              <a:t>Analysis</a:t>
            </a:r>
            <a:r>
              <a:rPr lang="pt-BR" sz="2000" b="1" dirty="0"/>
              <a:t> Tools </a:t>
            </a:r>
            <a:r>
              <a:rPr lang="pt-BR" sz="2000" b="1" dirty="0" err="1"/>
              <a:t>with</a:t>
            </a:r>
            <a:r>
              <a:rPr lang="pt-BR" sz="2000" b="1" dirty="0"/>
              <a:t> OM)</a:t>
            </a:r>
          </a:p>
          <a:p>
            <a:pPr algn="just">
              <a:spcBef>
                <a:spcPts val="450"/>
              </a:spcBef>
            </a:pPr>
            <a:endParaRPr lang="pt-BR" b="1" dirty="0"/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pt-BR" b="1" dirty="0"/>
              <a:t>Avaliação de Performance: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pt-BR" sz="1600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1" y="2387797"/>
            <a:ext cx="6624637" cy="363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23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GPROF</a:t>
            </a:r>
            <a:endParaRPr lang="pt-BR" sz="2000" b="1" dirty="0"/>
          </a:p>
          <a:p>
            <a:pPr algn="just">
              <a:spcBef>
                <a:spcPts val="450"/>
              </a:spcBef>
            </a:pPr>
            <a:endParaRPr lang="pt-BR" sz="2400" b="1" dirty="0"/>
          </a:p>
          <a:p>
            <a:pPr marL="171450" indent="-171450" algn="just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pt-BR" sz="1600" dirty="0" smtClean="0"/>
              <a:t>Ferramenta em </a:t>
            </a:r>
            <a:r>
              <a:rPr lang="pt-BR" sz="1600" dirty="0" err="1" smtClean="0"/>
              <a:t>call</a:t>
            </a:r>
            <a:r>
              <a:rPr lang="pt-BR" sz="1600" dirty="0" smtClean="0"/>
              <a:t> </a:t>
            </a:r>
            <a:r>
              <a:rPr lang="pt-BR" sz="1600" dirty="0" err="1" smtClean="0"/>
              <a:t>graph</a:t>
            </a:r>
            <a:r>
              <a:rPr lang="pt-BR" sz="1600" dirty="0" smtClean="0"/>
              <a:t>  (grafo que representa ligações entre </a:t>
            </a:r>
            <a:r>
              <a:rPr lang="pt-BR" sz="1600" dirty="0" err="1" smtClean="0"/>
              <a:t>subrotinas</a:t>
            </a:r>
            <a:r>
              <a:rPr lang="pt-BR" sz="1600" dirty="0" smtClean="0"/>
              <a:t>) criada no começo dos anos 80 (1982)</a:t>
            </a:r>
          </a:p>
          <a:p>
            <a:pPr marL="171450" indent="-171450" algn="just">
              <a:spcBef>
                <a:spcPts val="600"/>
              </a:spcBef>
              <a:buClrTx/>
              <a:buFont typeface="Arial" pitchFamily="34" charset="0"/>
              <a:buChar char="•"/>
            </a:pPr>
            <a:endParaRPr lang="pt-BR" sz="1600" dirty="0" smtClean="0"/>
          </a:p>
          <a:p>
            <a:pPr marL="171450" indent="-171450" algn="just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pt-BR" sz="1600" dirty="0" smtClean="0"/>
              <a:t>É </a:t>
            </a:r>
            <a:r>
              <a:rPr lang="pt-BR" sz="1600" dirty="0"/>
              <a:t>um mecanismo que contabiliza o tempo de execução em cada </a:t>
            </a:r>
            <a:r>
              <a:rPr lang="pt-BR" sz="1600" dirty="0" smtClean="0"/>
              <a:t>rotina</a:t>
            </a:r>
          </a:p>
          <a:p>
            <a:pPr marL="171450" indent="-171450" algn="just">
              <a:spcBef>
                <a:spcPts val="600"/>
              </a:spcBef>
              <a:buClrTx/>
              <a:buFont typeface="Arial" pitchFamily="34" charset="0"/>
              <a:buChar char="•"/>
            </a:pPr>
            <a:endParaRPr lang="pt-BR" sz="1600" dirty="0"/>
          </a:p>
          <a:p>
            <a:pPr marL="171450" indent="-171450" algn="just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pt-BR" sz="1600" dirty="0" smtClean="0"/>
              <a:t>Tem </a:t>
            </a:r>
            <a:r>
              <a:rPr lang="pt-BR" sz="1600" dirty="0"/>
              <a:t>o propósito de ajudar o usuário a avaliar suas </a:t>
            </a:r>
            <a:r>
              <a:rPr lang="pt-BR" sz="1600" dirty="0" smtClean="0"/>
              <a:t>implementações</a:t>
            </a:r>
          </a:p>
          <a:p>
            <a:pPr marL="171450" indent="-171450" algn="just">
              <a:spcBef>
                <a:spcPts val="600"/>
              </a:spcBef>
              <a:buClrTx/>
              <a:buFont typeface="Arial" pitchFamily="34" charset="0"/>
              <a:buChar char="•"/>
            </a:pPr>
            <a:endParaRPr lang="pt-BR" sz="1600" dirty="0"/>
          </a:p>
          <a:p>
            <a:pPr marL="171450" indent="-171450" algn="just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pt-BR" sz="1600" dirty="0" smtClean="0"/>
              <a:t>Seu </a:t>
            </a:r>
            <a:r>
              <a:rPr lang="pt-BR" sz="1600" dirty="0"/>
              <a:t>design permite que programas grandes (muitas linhas de código), bem estruturado e hierarquizado, sejam avaliados de maneira que o overhead seja baixo</a:t>
            </a:r>
          </a:p>
          <a:p>
            <a:pPr lvl="1" indent="0">
              <a:spcBef>
                <a:spcPts val="300"/>
              </a:spcBef>
              <a:buClrTx/>
              <a:buFontTx/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2275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2" name="Text Box 4"/>
              <p:cNvSpPr txBox="1">
                <a:spLocks noChangeArrowheads="1"/>
              </p:cNvSpPr>
              <p:nvPr/>
            </p:nvSpPr>
            <p:spPr bwMode="auto">
              <a:xfrm>
                <a:off x="539750" y="1196975"/>
                <a:ext cx="8135938" cy="4824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marL="39687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marL="7969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marL="12541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ts val="450"/>
                  </a:spcBef>
                </a:pPr>
                <a:r>
                  <a:rPr lang="pt-BR" sz="2000" b="1" dirty="0" smtClean="0"/>
                  <a:t>Ferramentas – </a:t>
                </a:r>
                <a:r>
                  <a:rPr lang="pt-BR" sz="2000" b="1" dirty="0" smtClean="0"/>
                  <a:t>GPROF</a:t>
                </a:r>
              </a:p>
              <a:p>
                <a:pPr algn="just">
                  <a:spcBef>
                    <a:spcPts val="450"/>
                  </a:spcBef>
                </a:pPr>
                <a:endParaRPr lang="pt-BR" sz="2000" b="1" dirty="0"/>
              </a:p>
              <a:p>
                <a:pPr algn="just">
                  <a:spcBef>
                    <a:spcPts val="450"/>
                  </a:spcBef>
                </a:pPr>
                <a:r>
                  <a:rPr lang="pt-BR" b="1" dirty="0" smtClean="0"/>
                  <a:t>Técnica de </a:t>
                </a:r>
                <a:r>
                  <a:rPr lang="pt-BR" b="1" dirty="0" smtClean="0"/>
                  <a:t>profiling:</a:t>
                </a:r>
              </a:p>
              <a:p>
                <a:pPr algn="just">
                  <a:spcBef>
                    <a:spcPts val="450"/>
                  </a:spcBef>
                </a:pPr>
                <a:endParaRPr lang="pt-BR" b="1" dirty="0"/>
              </a:p>
              <a:p>
                <a:pPr marL="354013" lvl="2" algn="just">
                  <a:spcBef>
                    <a:spcPts val="350"/>
                  </a:spcBef>
                  <a:buFont typeface="Arial" charset="0"/>
                  <a:buChar char="•"/>
                </a:pPr>
                <a:r>
                  <a:rPr lang="pt-BR" sz="1400" dirty="0"/>
                  <a:t> </a:t>
                </a:r>
                <a:r>
                  <a:rPr lang="pt-BR" sz="1400" b="1" dirty="0" smtClean="0"/>
                  <a:t>Basic-block counting: </a:t>
                </a:r>
                <a:r>
                  <a:rPr lang="pt-BR" sz="1400" dirty="0" smtClean="0"/>
                  <a:t> apresentam </a:t>
                </a:r>
                <a:r>
                  <a:rPr lang="pt-BR" sz="1400" dirty="0"/>
                  <a:t>contagens das chamadas de rotinas (</a:t>
                </a:r>
                <a:r>
                  <a:rPr lang="pt-BR" sz="1400" dirty="0" err="1"/>
                  <a:t>routine</a:t>
                </a:r>
                <a:r>
                  <a:rPr lang="pt-BR" sz="1400" dirty="0"/>
                  <a:t> </a:t>
                </a:r>
                <a:r>
                  <a:rPr lang="pt-BR" sz="1400" dirty="0" err="1"/>
                  <a:t>invocation</a:t>
                </a:r>
                <a:r>
                  <a:rPr lang="pt-BR" sz="1400" dirty="0" smtClean="0"/>
                  <a:t>).</a:t>
                </a:r>
                <a:endParaRPr lang="pt-BR" sz="1400" dirty="0"/>
              </a:p>
              <a:p>
                <a:pPr marL="354013" lvl="2" algn="just">
                  <a:spcBef>
                    <a:spcPts val="350"/>
                  </a:spcBef>
                  <a:buClrTx/>
                  <a:buFontTx/>
                  <a:buNone/>
                </a:pPr>
                <a:endParaRPr lang="pt-BR" sz="1400" dirty="0"/>
              </a:p>
              <a:p>
                <a:pPr marL="354013" lvl="2" algn="just">
                  <a:spcBef>
                    <a:spcPts val="350"/>
                  </a:spcBef>
                  <a:buFont typeface="Arial" charset="0"/>
                  <a:buChar char="•"/>
                </a:pPr>
                <a:r>
                  <a:rPr lang="pt-BR" sz="1400" dirty="0"/>
                  <a:t> </a:t>
                </a:r>
                <a:r>
                  <a:rPr lang="pt-BR" sz="1400" b="1" dirty="0" err="1" smtClean="0"/>
                  <a:t>Program</a:t>
                </a:r>
                <a:r>
                  <a:rPr lang="pt-BR" sz="1400" b="1" dirty="0" err="1" smtClean="0"/>
                  <a:t>-count</a:t>
                </a:r>
                <a:r>
                  <a:rPr lang="pt-BR" sz="1400" b="1" dirty="0" smtClean="0"/>
                  <a:t> </a:t>
                </a:r>
                <a:r>
                  <a:rPr lang="pt-BR" sz="1400" b="1" dirty="0" err="1" smtClean="0"/>
                  <a:t>sampling</a:t>
                </a:r>
                <a:r>
                  <a:rPr lang="pt-BR" sz="1400" b="1" dirty="0" smtClean="0"/>
                  <a:t>: </a:t>
                </a:r>
                <a:r>
                  <a:rPr lang="pt-BR" sz="1400" dirty="0" smtClean="0"/>
                  <a:t>as informação </a:t>
                </a:r>
                <a:r>
                  <a:rPr lang="pt-BR" sz="1400" dirty="0"/>
                  <a:t>de tempo referentes às </a:t>
                </a:r>
                <a:r>
                  <a:rPr lang="pt-BR" sz="1400" dirty="0" smtClean="0"/>
                  <a:t>rotinas.</a:t>
                </a:r>
              </a:p>
              <a:p>
                <a:pPr marL="982663" lvl="2" indent="-285750" algn="just">
                  <a:spcBef>
                    <a:spcPts val="350"/>
                  </a:spcBef>
                  <a:buFontTx/>
                  <a:buChar char="-"/>
                </a:pPr>
                <a:r>
                  <a:rPr lang="pt-BR" sz="1400" dirty="0" smtClean="0"/>
                  <a:t>Período de Amostragem: 0.01 segundos.</a:t>
                </a:r>
              </a:p>
              <a:p>
                <a:pPr marL="982663" lvl="2" indent="-285750" algn="just">
                  <a:spcBef>
                    <a:spcPts val="350"/>
                  </a:spcBef>
                  <a:buFontTx/>
                  <a:buChar char="-"/>
                </a:pPr>
                <a:r>
                  <a:rPr lang="pt-BR" sz="1400" dirty="0" smtClean="0"/>
                  <a:t>Podemos estimar o erro esperado pela formula:</a:t>
                </a:r>
                <a:endParaRPr lang="pt-BR" sz="1400" dirty="0"/>
              </a:p>
              <a:p>
                <a:pPr marL="354013" lvl="2" algn="just">
                  <a:spcBef>
                    <a:spcPts val="350"/>
                  </a:spcBef>
                </a:pPr>
                <a:endParaRPr lang="pt-BR" sz="1400" b="0" i="1" dirty="0" smtClean="0">
                  <a:latin typeface="Cambria Math"/>
                </a:endParaRPr>
              </a:p>
              <a:p>
                <a:pPr marL="354013" lvl="2" algn="just">
                  <a:spcBef>
                    <a:spcPts val="35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𝑒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, </m:t>
                      </m:r>
                      <m:r>
                        <a:rPr lang="pt-BR" b="0" i="1" smtClean="0">
                          <a:latin typeface="Cambria Math"/>
                        </a:rPr>
                        <m:t>𝑜𝑛𝑑𝑒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𝑛</m:t>
                      </m:r>
                      <m:r>
                        <a:rPr lang="pt-BR" b="0" i="1" smtClean="0">
                          <a:latin typeface="Cambria Math"/>
                        </a:rPr>
                        <m:t> é </m:t>
                      </m:r>
                      <m:r>
                        <a:rPr lang="pt-BR" b="0" i="1" smtClean="0">
                          <a:latin typeface="Cambria Math"/>
                        </a:rPr>
                        <m:t>𝑜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𝑛</m:t>
                      </m:r>
                      <m:r>
                        <a:rPr lang="pt-BR" b="0" i="1" smtClean="0">
                          <a:latin typeface="Cambria Math"/>
                        </a:rPr>
                        <m:t>ú</m:t>
                      </m:r>
                      <m:r>
                        <a:rPr lang="pt-BR" b="0" i="1" smtClean="0">
                          <a:latin typeface="Cambria Math"/>
                        </a:rPr>
                        <m:t>𝑚𝑒𝑟𝑜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𝑑𝑒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𝑎𝑚𝑜𝑠𝑡𝑟𝑎𝑠</m:t>
                      </m:r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b="0" dirty="0" smtClean="0"/>
              </a:p>
              <a:p>
                <a:pPr marL="354013" lvl="2" algn="just">
                  <a:spcBef>
                    <a:spcPts val="350"/>
                  </a:spcBef>
                </a:pPr>
                <a:endParaRPr lang="pt-BR" dirty="0"/>
              </a:p>
              <a:p>
                <a:pPr marL="982663" lvl="2" indent="-285750" algn="just">
                  <a:spcBef>
                    <a:spcPts val="350"/>
                  </a:spcBef>
                  <a:buClrTx/>
                  <a:buFontTx/>
                  <a:buChar char="-"/>
                </a:pPr>
                <a:r>
                  <a:rPr lang="pt-BR" sz="1400" dirty="0" smtClean="0"/>
                  <a:t>Exemplo: Se o período de amostragem é de </a:t>
                </a:r>
                <a:r>
                  <a:rPr lang="pt-BR" sz="1400" b="1" dirty="0" smtClean="0"/>
                  <a:t>0.01 segundos </a:t>
                </a:r>
                <a:r>
                  <a:rPr lang="pt-BR" sz="1400" dirty="0" smtClean="0"/>
                  <a:t>e o tempo de execução da rotina </a:t>
                </a:r>
                <a:r>
                  <a:rPr lang="pt-BR" sz="1400" b="1" i="1" dirty="0" smtClean="0"/>
                  <a:t>prime </a:t>
                </a:r>
                <a:r>
                  <a:rPr lang="pt-BR" sz="1400" dirty="0" smtClean="0"/>
                  <a:t>é </a:t>
                </a:r>
                <a:r>
                  <a:rPr lang="pt-BR" sz="1400" b="1" dirty="0" smtClean="0"/>
                  <a:t>1 segundo</a:t>
                </a:r>
                <a:r>
                  <a:rPr lang="pt-BR" sz="1400" dirty="0" smtClean="0"/>
                  <a:t>, </a:t>
                </a:r>
                <a:r>
                  <a:rPr lang="pt-BR" sz="1400" b="1" dirty="0" smtClean="0"/>
                  <a:t>n é 100 amostras </a:t>
                </a:r>
                <a:r>
                  <a:rPr lang="pt-BR" sz="1400" dirty="0" smtClean="0"/>
                  <a:t>(1 segundo/0.01 segundos). A </a:t>
                </a:r>
                <a:r>
                  <a:rPr lang="pt-BR" sz="1400" dirty="0" err="1" smtClean="0"/>
                  <a:t>sqrt</a:t>
                </a:r>
                <a:r>
                  <a:rPr lang="pt-BR" sz="1400" dirty="0" smtClean="0"/>
                  <a:t>(100) é </a:t>
                </a:r>
                <a:r>
                  <a:rPr lang="pt-BR" sz="1400" b="1" dirty="0" smtClean="0"/>
                  <a:t>10 amostras</a:t>
                </a:r>
                <a:r>
                  <a:rPr lang="pt-BR" sz="1400" dirty="0" smtClean="0"/>
                  <a:t>, desta forma o erro esperado da rotina </a:t>
                </a:r>
                <a:r>
                  <a:rPr lang="pt-BR" sz="1400" b="1" i="1" dirty="0" smtClean="0"/>
                  <a:t>prime </a:t>
                </a:r>
                <a:r>
                  <a:rPr lang="pt-BR" sz="1400" dirty="0" smtClean="0"/>
                  <a:t>é </a:t>
                </a:r>
                <a:r>
                  <a:rPr lang="pt-BR" sz="1400" b="1" dirty="0" smtClean="0"/>
                  <a:t>0.01 segundos </a:t>
                </a:r>
                <a:r>
                  <a:rPr lang="pt-BR" sz="1400" dirty="0" smtClean="0"/>
                  <a:t>(10*0.01 segundos) ou </a:t>
                </a:r>
                <a:r>
                  <a:rPr lang="pt-BR" sz="1400" b="1" dirty="0" smtClean="0"/>
                  <a:t>10% do valor observado</a:t>
                </a:r>
                <a:r>
                  <a:rPr lang="pt-BR" sz="1400" dirty="0" smtClean="0"/>
                  <a:t>.</a:t>
                </a:r>
                <a:endParaRPr lang="pt-BR" sz="1400" b="1" i="1" dirty="0" smtClean="0"/>
              </a:p>
              <a:p>
                <a:pPr marL="354013" lvl="2" algn="just">
                  <a:spcBef>
                    <a:spcPts val="350"/>
                  </a:spcBef>
                  <a:buClrTx/>
                </a:pPr>
                <a:endParaRPr lang="pt-BR" sz="1400" dirty="0"/>
              </a:p>
              <a:p>
                <a:pPr lvl="1" indent="0" algn="just">
                  <a:spcBef>
                    <a:spcPts val="350"/>
                  </a:spcBef>
                  <a:buClrTx/>
                  <a:buFontTx/>
                  <a:buNone/>
                </a:pPr>
                <a:endParaRPr lang="pt-BR" sz="1400" dirty="0"/>
              </a:p>
            </p:txBody>
          </p:sp>
        </mc:Choice>
        <mc:Fallback>
          <p:sp>
            <p:nvSpPr>
              <p:cNvPr id="2765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1196975"/>
                <a:ext cx="8135938" cy="4824413"/>
              </a:xfrm>
              <a:prstGeom prst="rect">
                <a:avLst/>
              </a:prstGeom>
              <a:blipFill rotWithShape="1">
                <a:blip r:embed="rId3"/>
                <a:stretch>
                  <a:fillRect l="-825" t="-379" r="-3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190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7969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2541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7113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168525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625725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082925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540125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GPROF</a:t>
            </a:r>
          </a:p>
          <a:p>
            <a:pPr algn="just">
              <a:spcBef>
                <a:spcPts val="450"/>
              </a:spcBef>
            </a:pPr>
            <a:endParaRPr lang="pt-BR" sz="2400" b="1" dirty="0"/>
          </a:p>
          <a:p>
            <a:pPr algn="just">
              <a:spcBef>
                <a:spcPts val="450"/>
              </a:spcBef>
            </a:pPr>
            <a:r>
              <a:rPr lang="pt-BR" b="1" dirty="0" smtClean="0"/>
              <a:t>Coletando </a:t>
            </a:r>
            <a:r>
              <a:rPr lang="pt-BR" b="1" dirty="0"/>
              <a:t>informações:</a:t>
            </a:r>
          </a:p>
          <a:p>
            <a:pPr lvl="2" indent="0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  <a:p>
            <a:pPr marL="741363" lvl="3" indent="-285750" algn="just">
              <a:spcBef>
                <a:spcPts val="350"/>
              </a:spcBef>
              <a:buFont typeface="Arial" pitchFamily="34" charset="0"/>
              <a:buChar char="•"/>
            </a:pPr>
            <a:r>
              <a:rPr lang="pt-BR" sz="1600" b="1" dirty="0"/>
              <a:t>Contagem de chamadas de rotinas</a:t>
            </a:r>
          </a:p>
          <a:p>
            <a:pPr marL="455613" lvl="4" algn="just">
              <a:spcBef>
                <a:spcPts val="350"/>
              </a:spcBef>
            </a:pPr>
            <a:r>
              <a:rPr lang="pt-BR" sz="1600" dirty="0" smtClean="0"/>
              <a:t>	- Registra </a:t>
            </a:r>
            <a:r>
              <a:rPr lang="pt-BR" sz="1600" dirty="0"/>
              <a:t>também o arco do grafo que ativou a rotina, que é </a:t>
            </a:r>
            <a:r>
              <a:rPr lang="pt-BR" sz="1600" dirty="0" smtClean="0"/>
              <a:t>	automaticamente </a:t>
            </a:r>
            <a:r>
              <a:rPr lang="pt-BR" sz="1600" dirty="0"/>
              <a:t>associado </a:t>
            </a:r>
            <a:r>
              <a:rPr lang="pt-BR" sz="1600" dirty="0" smtClean="0"/>
              <a:t>com </a:t>
            </a:r>
            <a:r>
              <a:rPr lang="pt-BR" sz="1600" dirty="0"/>
              <a:t>a rotina.</a:t>
            </a:r>
          </a:p>
          <a:p>
            <a:pPr marL="455613" lvl="4" algn="just">
              <a:spcBef>
                <a:spcPts val="350"/>
              </a:spcBef>
            </a:pPr>
            <a:r>
              <a:rPr lang="pt-BR" sz="1600" dirty="0" smtClean="0"/>
              <a:t>	- A </a:t>
            </a:r>
            <a:r>
              <a:rPr lang="pt-BR" sz="1600" dirty="0"/>
              <a:t>contagem pode ser determinada pela soma dos arcos direcionados pra </a:t>
            </a:r>
            <a:r>
              <a:rPr lang="pt-BR" sz="1600" dirty="0" smtClean="0"/>
              <a:t>	aquela rotina.</a:t>
            </a:r>
            <a:endParaRPr lang="pt-BR" sz="1600" dirty="0"/>
          </a:p>
          <a:p>
            <a:pPr marL="455613" lvl="4" algn="just">
              <a:spcBef>
                <a:spcPts val="350"/>
              </a:spcBef>
              <a:buClrTx/>
              <a:buFontTx/>
              <a:buNone/>
            </a:pPr>
            <a:endParaRPr lang="pt-BR" sz="1600" dirty="0"/>
          </a:p>
          <a:p>
            <a:pPr marL="741363" lvl="3" indent="-285750" algn="just">
              <a:spcBef>
                <a:spcPts val="350"/>
              </a:spcBef>
              <a:buFont typeface="Arial" pitchFamily="34" charset="0"/>
              <a:buChar char="•"/>
            </a:pPr>
            <a:r>
              <a:rPr lang="pt-BR" sz="1600" b="1" dirty="0"/>
              <a:t>Tempos de execução de cada rotina</a:t>
            </a:r>
          </a:p>
          <a:p>
            <a:pPr marL="455613" lvl="4" algn="just">
              <a:spcBef>
                <a:spcPts val="350"/>
              </a:spcBef>
            </a:pPr>
            <a:r>
              <a:rPr lang="pt-BR" sz="1600" dirty="0" smtClean="0"/>
              <a:t>	- Mede </a:t>
            </a:r>
            <a:r>
              <a:rPr lang="pt-BR" sz="1600" dirty="0"/>
              <a:t>o tempo passado da entrada de uma rotina até a saída dela </a:t>
            </a:r>
            <a:r>
              <a:rPr lang="pt-BR" sz="1600" dirty="0" smtClean="0"/>
              <a:t>	(</a:t>
            </a:r>
            <a:r>
              <a:rPr lang="pt-BR" sz="1600" dirty="0"/>
              <a:t>complicado em </a:t>
            </a:r>
            <a:r>
              <a:rPr lang="pt-BR" sz="1600" dirty="0" smtClean="0"/>
              <a:t>sistemas </a:t>
            </a:r>
            <a:r>
              <a:rPr lang="pt-BR" sz="1600" dirty="0"/>
              <a:t>time-sharing</a:t>
            </a:r>
            <a:r>
              <a:rPr lang="pt-BR" sz="1600" dirty="0" smtClean="0"/>
              <a:t>).</a:t>
            </a:r>
            <a:endParaRPr lang="pt-BR" sz="1600" dirty="0"/>
          </a:p>
          <a:p>
            <a:pPr marL="455613" lvl="4" algn="just">
              <a:spcBef>
                <a:spcPts val="350"/>
              </a:spcBef>
            </a:pPr>
            <a:r>
              <a:rPr lang="pt-BR" sz="1600" dirty="0" smtClean="0"/>
              <a:t>	- Gera </a:t>
            </a:r>
            <a:r>
              <a:rPr lang="pt-BR" sz="1600" dirty="0"/>
              <a:t>uma amostra </a:t>
            </a:r>
            <a:r>
              <a:rPr lang="pt-BR" sz="1600" dirty="0">
                <a:solidFill>
                  <a:schemeClr val="tx1"/>
                </a:solidFill>
              </a:rPr>
              <a:t>do </a:t>
            </a:r>
            <a:r>
              <a:rPr lang="pt-BR" sz="1600" dirty="0" err="1" smtClean="0">
                <a:solidFill>
                  <a:schemeClr val="tx1"/>
                </a:solidFill>
              </a:rPr>
              <a:t>Program-count</a:t>
            </a:r>
            <a:r>
              <a:rPr lang="pt-BR" sz="1600" dirty="0" smtClean="0">
                <a:solidFill>
                  <a:srgbClr val="FF0000"/>
                </a:solidFill>
              </a:rPr>
              <a:t>, </a:t>
            </a:r>
            <a:r>
              <a:rPr lang="pt-BR" sz="1600" dirty="0"/>
              <a:t>não </a:t>
            </a:r>
            <a:r>
              <a:rPr lang="pt-BR" sz="1600" dirty="0" smtClean="0"/>
              <a:t>requerendo </a:t>
            </a:r>
            <a:r>
              <a:rPr lang="pt-BR" sz="1600" dirty="0"/>
              <a:t>suporte do SO, gerando um </a:t>
            </a:r>
            <a:r>
              <a:rPr lang="pt-BR" sz="1600" dirty="0" smtClean="0"/>
              <a:t>	histograma </a:t>
            </a:r>
            <a:r>
              <a:rPr lang="pt-BR" sz="1600" dirty="0"/>
              <a:t>com </a:t>
            </a:r>
            <a:r>
              <a:rPr lang="pt-BR" sz="1600" dirty="0" smtClean="0"/>
              <a:t>estes dados.</a:t>
            </a:r>
            <a:endParaRPr lang="pt-BR" sz="1600" dirty="0"/>
          </a:p>
          <a:p>
            <a:pPr lvl="1" indent="0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31030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39825" indent="-2254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GPROF</a:t>
            </a:r>
          </a:p>
          <a:p>
            <a:pPr lvl="1" indent="0" algn="just">
              <a:spcBef>
                <a:spcPts val="350"/>
              </a:spcBef>
              <a:buFont typeface="Arial" charset="0"/>
              <a:buNone/>
            </a:pPr>
            <a:endParaRPr lang="pt-BR" sz="1400" dirty="0" smtClean="0"/>
          </a:p>
          <a:p>
            <a:pPr lvl="1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marL="682625" lvl="1" indent="-285750" algn="just">
              <a:spcBef>
                <a:spcPts val="350"/>
              </a:spcBef>
              <a:buFont typeface="Arial" pitchFamily="34" charset="0"/>
              <a:buChar char="•"/>
            </a:pPr>
            <a:r>
              <a:rPr lang="pt-BR" sz="1600" dirty="0"/>
              <a:t>Processo de compilação se dá através do comando </a:t>
            </a:r>
            <a:r>
              <a:rPr lang="pt-BR" sz="1600" b="1" dirty="0"/>
              <a:t>-</a:t>
            </a:r>
            <a:r>
              <a:rPr lang="pt-BR" sz="1600" b="1" dirty="0" err="1"/>
              <a:t>pg</a:t>
            </a:r>
            <a:r>
              <a:rPr lang="pt-BR" sz="1600" dirty="0"/>
              <a:t>, este ativa a opção de profiling</a:t>
            </a:r>
          </a:p>
          <a:p>
            <a:pPr marL="682625" lvl="1" indent="-285750" algn="just">
              <a:spcBef>
                <a:spcPts val="350"/>
              </a:spcBef>
              <a:buFont typeface="Arial" pitchFamily="34" charset="0"/>
              <a:buChar char="•"/>
            </a:pPr>
            <a:endParaRPr lang="pt-BR" sz="1600" dirty="0"/>
          </a:p>
          <a:p>
            <a:pPr marL="682625" lvl="1" indent="-285750" algn="just">
              <a:spcBef>
                <a:spcPts val="350"/>
              </a:spcBef>
              <a:buFont typeface="Arial" pitchFamily="34" charset="0"/>
              <a:buChar char="•"/>
            </a:pPr>
            <a:r>
              <a:rPr lang="pt-BR" sz="1600" dirty="0"/>
              <a:t>Exemplo: </a:t>
            </a:r>
            <a:r>
              <a:rPr lang="pt-BR" sz="1600" b="1" dirty="0" err="1"/>
              <a:t>gcc</a:t>
            </a:r>
            <a:r>
              <a:rPr lang="pt-BR" sz="1600" b="1" dirty="0"/>
              <a:t> -</a:t>
            </a:r>
            <a:r>
              <a:rPr lang="pt-BR" sz="1600" b="1" dirty="0" err="1"/>
              <a:t>pg</a:t>
            </a:r>
            <a:r>
              <a:rPr lang="pt-BR" sz="1600" b="1" dirty="0"/>
              <a:t> -o exemplo </a:t>
            </a:r>
            <a:r>
              <a:rPr lang="pt-BR" sz="1600" b="1" dirty="0" err="1"/>
              <a:t>exemplo.c</a:t>
            </a:r>
            <a:endParaRPr lang="pt-BR" sz="1600" b="1" dirty="0"/>
          </a:p>
          <a:p>
            <a:pPr marL="682625" lvl="1" indent="-285750" algn="just">
              <a:spcBef>
                <a:spcPts val="350"/>
              </a:spcBef>
              <a:buClrTx/>
              <a:buFont typeface="Arial" pitchFamily="34" charset="0"/>
              <a:buChar char="•"/>
            </a:pPr>
            <a:endParaRPr lang="pt-BR" sz="1600" dirty="0"/>
          </a:p>
          <a:p>
            <a:pPr marL="682625" lvl="1" indent="-285750" algn="just">
              <a:spcBef>
                <a:spcPts val="350"/>
              </a:spcBef>
              <a:buFont typeface="Arial" pitchFamily="34" charset="0"/>
              <a:buChar char="•"/>
            </a:pPr>
            <a:r>
              <a:rPr lang="pt-BR" sz="1600" dirty="0"/>
              <a:t> Resultados do profiling serão no arquivo </a:t>
            </a:r>
            <a:r>
              <a:rPr lang="pt-BR" sz="1600" dirty="0" err="1"/>
              <a:t>Gmon.out</a:t>
            </a:r>
            <a:r>
              <a:rPr lang="pt-BR" sz="1600" dirty="0"/>
              <a:t>, imediatamente antes de fechar o programa</a:t>
            </a:r>
          </a:p>
          <a:p>
            <a:pPr marL="682625" lvl="1" indent="-285750" algn="just">
              <a:spcBef>
                <a:spcPts val="350"/>
              </a:spcBef>
              <a:buClrTx/>
              <a:buFont typeface="Arial" pitchFamily="34" charset="0"/>
              <a:buChar char="•"/>
            </a:pPr>
            <a:endParaRPr lang="pt-BR" sz="1600" dirty="0"/>
          </a:p>
          <a:p>
            <a:pPr marL="682625" lvl="1" indent="-285750" algn="just">
              <a:spcBef>
                <a:spcPts val="350"/>
              </a:spcBef>
              <a:buFont typeface="Arial" pitchFamily="34" charset="0"/>
              <a:buChar char="•"/>
            </a:pPr>
            <a:r>
              <a:rPr lang="pt-BR" sz="1600" dirty="0"/>
              <a:t> Para verificar os resultados de profiling, usamos a seguinte sintaxe:</a:t>
            </a:r>
          </a:p>
          <a:p>
            <a:pPr marL="914400" lvl="2" indent="0" algn="just">
              <a:spcBef>
                <a:spcPts val="600"/>
              </a:spcBef>
            </a:pPr>
            <a:r>
              <a:rPr lang="pt-BR" sz="1600" b="1" dirty="0" err="1" smtClean="0"/>
              <a:t>gprof</a:t>
            </a:r>
            <a:r>
              <a:rPr lang="pt-BR" sz="1600" b="1" dirty="0" smtClean="0"/>
              <a:t> </a:t>
            </a:r>
            <a:r>
              <a:rPr lang="pt-BR" sz="1600" b="1" dirty="0"/>
              <a:t>-nome do comando </a:t>
            </a:r>
            <a:r>
              <a:rPr lang="pt-BR" sz="1600" b="1" dirty="0" err="1"/>
              <a:t>nome_do_executavel</a:t>
            </a:r>
            <a:r>
              <a:rPr lang="pt-BR" sz="1600" b="1" dirty="0"/>
              <a:t> &gt; arquivo (opcional)</a:t>
            </a:r>
          </a:p>
          <a:p>
            <a:pPr marL="1200150" lvl="2" indent="-285750" algn="just">
              <a:spcBef>
                <a:spcPts val="600"/>
              </a:spcBef>
              <a:buClrTx/>
              <a:buFont typeface="Arial" pitchFamily="34" charset="0"/>
              <a:buChar char="•"/>
            </a:pPr>
            <a:endParaRPr lang="pt-BR" sz="1600" dirty="0"/>
          </a:p>
          <a:p>
            <a:pPr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55650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39825" indent="-2254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GPROF</a:t>
            </a:r>
          </a:p>
          <a:p>
            <a:pPr algn="just">
              <a:spcBef>
                <a:spcPts val="450"/>
              </a:spcBef>
            </a:pPr>
            <a:endParaRPr lang="pt-BR" sz="2000" b="1" dirty="0"/>
          </a:p>
          <a:p>
            <a:pPr algn="just">
              <a:spcBef>
                <a:spcPts val="450"/>
              </a:spcBef>
            </a:pPr>
            <a:r>
              <a:rPr lang="pt-BR" b="1" dirty="0" smtClean="0"/>
              <a:t>Alguns </a:t>
            </a:r>
            <a:r>
              <a:rPr lang="pt-BR" b="1" dirty="0" smtClean="0"/>
              <a:t>opção:</a:t>
            </a:r>
            <a:endParaRPr lang="pt-BR" b="1" dirty="0" smtClean="0"/>
          </a:p>
          <a:p>
            <a:pPr algn="just">
              <a:spcBef>
                <a:spcPts val="450"/>
              </a:spcBef>
            </a:pPr>
            <a:endParaRPr lang="pt-BR" b="1" dirty="0"/>
          </a:p>
          <a:p>
            <a:pPr marL="615950" lvl="2" algn="just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-</a:t>
            </a:r>
            <a:r>
              <a:rPr lang="pt-BR" sz="1400" dirty="0" smtClean="0"/>
              <a:t>b: imprime </a:t>
            </a:r>
            <a:r>
              <a:rPr lang="pt-BR" sz="1400" dirty="0"/>
              <a:t>os resultados do profiling sem o significado de cada campo</a:t>
            </a:r>
          </a:p>
          <a:p>
            <a:pPr marL="615950"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marL="615950" lvl="2" algn="just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-</a:t>
            </a:r>
            <a:r>
              <a:rPr lang="pt-BR" sz="1400" dirty="0" smtClean="0"/>
              <a:t>a: </a:t>
            </a:r>
            <a:r>
              <a:rPr lang="pt-BR" sz="1400" dirty="0"/>
              <a:t>faz com que os resultados do profiling sejam impressos escondendo informações referentes a funções globais, ou que não são </a:t>
            </a:r>
            <a:r>
              <a:rPr lang="pt-BR" sz="1400" dirty="0" err="1"/>
              <a:t>visiveis</a:t>
            </a:r>
            <a:r>
              <a:rPr lang="pt-BR" sz="1400" dirty="0"/>
              <a:t> fora do bloco básico</a:t>
            </a:r>
          </a:p>
          <a:p>
            <a:pPr marL="615950"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marL="615950" lvl="2" algn="just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-</a:t>
            </a:r>
            <a:r>
              <a:rPr lang="pt-BR" sz="1400" dirty="0" smtClean="0"/>
              <a:t>d: traz </a:t>
            </a:r>
            <a:r>
              <a:rPr lang="pt-BR" sz="1400" dirty="0"/>
              <a:t>informações sobre </a:t>
            </a:r>
            <a:r>
              <a:rPr lang="pt-BR" sz="1400" dirty="0" err="1"/>
              <a:t>debugging</a:t>
            </a:r>
            <a:endParaRPr lang="pt-BR" sz="1400" dirty="0"/>
          </a:p>
          <a:p>
            <a:pPr marL="615950"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marL="615950" lvl="2" algn="just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-e </a:t>
            </a:r>
            <a:r>
              <a:rPr lang="pt-BR" sz="1400" dirty="0" err="1" smtClean="0"/>
              <a:t>nome_da_funcao</a:t>
            </a:r>
            <a:r>
              <a:rPr lang="pt-BR" sz="1400" dirty="0"/>
              <a:t>:</a:t>
            </a:r>
            <a:r>
              <a:rPr lang="pt-BR" sz="1400" dirty="0" smtClean="0"/>
              <a:t> </a:t>
            </a:r>
            <a:r>
              <a:rPr lang="pt-BR" sz="1400" dirty="0"/>
              <a:t>traz informações referentes a uma função específica no grafo de chamadas</a:t>
            </a:r>
          </a:p>
          <a:p>
            <a:pPr marL="615950"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marL="615950" lvl="2" algn="just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-T: escreve os resultados de profiling na forma tradicional (BSD </a:t>
            </a:r>
            <a:r>
              <a:rPr lang="pt-BR" sz="1400" dirty="0" err="1"/>
              <a:t>Style</a:t>
            </a:r>
            <a:r>
              <a:rPr lang="pt-BR" sz="1400" dirty="0"/>
              <a:t>)</a:t>
            </a:r>
          </a:p>
          <a:p>
            <a:pPr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16291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39825" indent="-2254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97025" indent="-2254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GPROF</a:t>
            </a:r>
          </a:p>
          <a:p>
            <a:pPr algn="just">
              <a:spcBef>
                <a:spcPts val="450"/>
              </a:spcBef>
            </a:pPr>
            <a:endParaRPr lang="pt-BR" sz="2400" b="1" dirty="0"/>
          </a:p>
          <a:p>
            <a:pPr algn="just">
              <a:spcBef>
                <a:spcPts val="450"/>
              </a:spcBef>
            </a:pPr>
            <a:r>
              <a:rPr lang="pt-BR" b="1" dirty="0" smtClean="0"/>
              <a:t>Entendendo </a:t>
            </a:r>
            <a:r>
              <a:rPr lang="pt-BR" b="1" dirty="0"/>
              <a:t>os </a:t>
            </a:r>
            <a:r>
              <a:rPr lang="pt-BR" b="1" dirty="0" smtClean="0"/>
              <a:t>resultados:</a:t>
            </a:r>
          </a:p>
          <a:p>
            <a:pPr algn="just">
              <a:spcBef>
                <a:spcPts val="450"/>
              </a:spcBef>
            </a:pPr>
            <a:endParaRPr lang="pt-BR" sz="1400" b="1" dirty="0"/>
          </a:p>
          <a:p>
            <a:pPr marL="682625" lvl="1" indent="-285750" algn="just">
              <a:spcBef>
                <a:spcPts val="450"/>
              </a:spcBef>
              <a:buFont typeface="Arial" pitchFamily="34" charset="0"/>
              <a:buChar char="•"/>
            </a:pPr>
            <a:r>
              <a:rPr lang="pt-BR" sz="1600" dirty="0" smtClean="0"/>
              <a:t>Resultados </a:t>
            </a:r>
            <a:r>
              <a:rPr lang="pt-BR" sz="1600" dirty="0"/>
              <a:t>são divididos em:</a:t>
            </a:r>
          </a:p>
          <a:p>
            <a:pPr lvl="2" algn="just">
              <a:spcBef>
                <a:spcPts val="600"/>
              </a:spcBef>
              <a:buClrTx/>
              <a:buFontTx/>
              <a:buNone/>
            </a:pPr>
            <a:endParaRPr lang="pt-BR" sz="1600" dirty="0"/>
          </a:p>
          <a:p>
            <a:pPr marL="1073150" lvl="3" algn="just">
              <a:spcBef>
                <a:spcPts val="500"/>
              </a:spcBef>
              <a:buFont typeface="Arial" charset="0"/>
              <a:buChar char="–"/>
            </a:pPr>
            <a:r>
              <a:rPr lang="pt-BR" sz="1600" dirty="0"/>
              <a:t>Flat </a:t>
            </a:r>
            <a:r>
              <a:rPr lang="pt-BR" sz="1600" dirty="0" smtClean="0"/>
              <a:t>Profile: mostra </a:t>
            </a:r>
            <a:r>
              <a:rPr lang="pt-BR" sz="1600" dirty="0"/>
              <a:t>a quantidade de tempo gasta em execução de cada função</a:t>
            </a:r>
          </a:p>
          <a:p>
            <a:pPr lvl="3" algn="just">
              <a:spcBef>
                <a:spcPts val="500"/>
              </a:spcBef>
              <a:buClrTx/>
              <a:buFontTx/>
              <a:buNone/>
            </a:pPr>
            <a:endParaRPr lang="pt-BR" sz="1600" dirty="0"/>
          </a:p>
          <a:p>
            <a:pPr marL="1073150" lvl="3" algn="just">
              <a:spcBef>
                <a:spcPts val="500"/>
              </a:spcBef>
              <a:buFont typeface="Arial" charset="0"/>
              <a:buChar char="–"/>
            </a:pPr>
            <a:r>
              <a:rPr lang="pt-BR" sz="1600" dirty="0" err="1"/>
              <a:t>Call</a:t>
            </a:r>
            <a:r>
              <a:rPr lang="pt-BR" sz="1600" dirty="0"/>
              <a:t> </a:t>
            </a:r>
            <a:r>
              <a:rPr lang="pt-BR" sz="1600" dirty="0" err="1" smtClean="0"/>
              <a:t>Graph</a:t>
            </a:r>
            <a:r>
              <a:rPr lang="pt-BR" sz="1600" dirty="0" smtClean="0"/>
              <a:t>: mostra </a:t>
            </a:r>
            <a:r>
              <a:rPr lang="pt-BR" sz="1600" dirty="0"/>
              <a:t>a quantidade de tempo gasto em funções e seus respectivos filhos. A partir desta informação, podem-se encontrar locais onde foi demandado mais tempo de execução, ajudando a eliminar esses pontos discrepantes</a:t>
            </a:r>
          </a:p>
          <a:p>
            <a:pPr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2" algn="just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47452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7969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2541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GPROF</a:t>
            </a:r>
          </a:p>
          <a:p>
            <a:pPr algn="just">
              <a:spcBef>
                <a:spcPts val="450"/>
              </a:spcBef>
            </a:pPr>
            <a:endParaRPr lang="pt-BR" sz="2000" b="1" dirty="0"/>
          </a:p>
          <a:p>
            <a:pPr algn="just">
              <a:spcBef>
                <a:spcPts val="450"/>
              </a:spcBef>
            </a:pPr>
            <a:r>
              <a:rPr lang="pt-BR" b="1" dirty="0"/>
              <a:t>Entendendo os resultados:</a:t>
            </a:r>
          </a:p>
          <a:p>
            <a:pPr algn="just">
              <a:spcBef>
                <a:spcPts val="450"/>
              </a:spcBef>
            </a:pPr>
            <a:endParaRPr lang="pt-BR" b="1" dirty="0"/>
          </a:p>
          <a:p>
            <a:pPr marL="354013" lvl="2" algn="just">
              <a:spcBef>
                <a:spcPts val="350"/>
              </a:spcBef>
              <a:buFont typeface="Arial" charset="0"/>
              <a:buChar char="•"/>
            </a:pPr>
            <a:r>
              <a:rPr lang="pt-BR" sz="1400" dirty="0" smtClean="0"/>
              <a:t>Apresenta o </a:t>
            </a:r>
            <a:r>
              <a:rPr lang="pt-BR" sz="1400" dirty="0"/>
              <a:t>tempo 2 vezes:</a:t>
            </a:r>
          </a:p>
          <a:p>
            <a:pPr marL="928688" lvl="4" algn="just">
              <a:spcBef>
                <a:spcPts val="350"/>
              </a:spcBef>
              <a:buFont typeface="Arial" charset="0"/>
              <a:buChar char="–"/>
            </a:pPr>
            <a:r>
              <a:rPr lang="pt-BR" sz="1400" dirty="0"/>
              <a:t>Tempo usado pelo segmento</a:t>
            </a:r>
          </a:p>
          <a:p>
            <a:pPr marL="928688" lvl="4" algn="just">
              <a:spcBef>
                <a:spcPts val="350"/>
              </a:spcBef>
              <a:buFont typeface="Arial" charset="0"/>
              <a:buChar char="–"/>
            </a:pPr>
            <a:r>
              <a:rPr lang="pt-BR" sz="1400" dirty="0"/>
              <a:t>Tempo herdado de segmentos que invocam</a:t>
            </a:r>
          </a:p>
          <a:p>
            <a:pPr marL="354013" lvl="3" algn="just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  <a:p>
            <a:pPr marL="354013" lvl="2" algn="just">
              <a:spcBef>
                <a:spcPts val="350"/>
              </a:spcBef>
              <a:buFont typeface="Arial" charset="0"/>
              <a:buChar char="•"/>
            </a:pPr>
            <a:r>
              <a:rPr lang="pt-BR" sz="1400" dirty="0"/>
              <a:t> </a:t>
            </a:r>
            <a:r>
              <a:rPr lang="pt-BR" sz="1400" dirty="0" err="1" smtClean="0"/>
              <a:t>Gprof</a:t>
            </a:r>
            <a:r>
              <a:rPr lang="pt-BR" sz="1400" dirty="0" smtClean="0"/>
              <a:t> monta </a:t>
            </a:r>
            <a:r>
              <a:rPr lang="pt-BR" sz="1400" dirty="0"/>
              <a:t>um grafo com nós (representando rotinas) e os arcos (que representam as chamadas), chamado </a:t>
            </a:r>
            <a:r>
              <a:rPr lang="pt-BR" sz="1400" dirty="0" err="1"/>
              <a:t>call</a:t>
            </a:r>
            <a:r>
              <a:rPr lang="pt-BR" sz="1400" dirty="0"/>
              <a:t> </a:t>
            </a:r>
            <a:r>
              <a:rPr lang="pt-BR" sz="1400" dirty="0" err="1"/>
              <a:t>graph</a:t>
            </a:r>
            <a:r>
              <a:rPr lang="pt-BR" sz="1400" dirty="0"/>
              <a:t>, pode ser dividido em:</a:t>
            </a:r>
          </a:p>
          <a:p>
            <a:pPr marL="928688" lvl="4" algn="just">
              <a:spcBef>
                <a:spcPts val="350"/>
              </a:spcBef>
              <a:buFont typeface="Arial" charset="0"/>
              <a:buChar char="–"/>
            </a:pPr>
            <a:r>
              <a:rPr lang="pt-BR" sz="1400" dirty="0"/>
              <a:t> </a:t>
            </a:r>
            <a:r>
              <a:rPr lang="pt-BR" sz="1400" dirty="0" smtClean="0"/>
              <a:t>Estático: </a:t>
            </a:r>
            <a:r>
              <a:rPr lang="pt-BR" sz="1400" dirty="0"/>
              <a:t>inclui todas as rotinas e todos os arcos que não são chamadas para parâmetros ou </a:t>
            </a:r>
            <a:r>
              <a:rPr lang="pt-BR" sz="1400" dirty="0" smtClean="0"/>
              <a:t>variáveis </a:t>
            </a:r>
            <a:r>
              <a:rPr lang="pt-BR" sz="1400" dirty="0"/>
              <a:t>funcionais</a:t>
            </a:r>
          </a:p>
          <a:p>
            <a:pPr marL="928688" lvl="4" algn="just">
              <a:spcBef>
                <a:spcPts val="350"/>
              </a:spcBef>
              <a:buFont typeface="Arial" charset="0"/>
              <a:buChar char="–"/>
            </a:pPr>
            <a:r>
              <a:rPr lang="pt-BR" sz="1400" dirty="0"/>
              <a:t> </a:t>
            </a:r>
            <a:r>
              <a:rPr lang="pt-BR" sz="1400" dirty="0" smtClean="0"/>
              <a:t>Dinâmico: </a:t>
            </a:r>
            <a:r>
              <a:rPr lang="pt-BR" sz="1400" dirty="0"/>
              <a:t>só incluem rotinas e arcos que representam a execução do programa</a:t>
            </a:r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20084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O que é Profiling?</a:t>
            </a:r>
          </a:p>
          <a:p>
            <a:pPr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Uma ferramenta de medição que fornece uma visão geral do comportamento da execução da aplicação.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Utilizada para medir quanto tempo, ou fração do tempo total, o sistema passa em um certo estado ou sub-rotina.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Estas informações são utilizadas por programadores para identificar qual porção do programa consome uma grande fração do tempo total de execução.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 smtClean="0"/>
              <a:t>Os programadores podem ajustar seus códigos para conseguir uma melhor performance das aplicações.</a:t>
            </a:r>
            <a:endParaRPr lang="pt-BR" sz="1600" dirty="0"/>
          </a:p>
          <a:p>
            <a:pPr>
              <a:defRPr/>
            </a:pPr>
            <a:endParaRPr lang="pt-BR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1413" indent="-2254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GPROF</a:t>
            </a:r>
          </a:p>
          <a:p>
            <a:pPr algn="just">
              <a:spcBef>
                <a:spcPts val="450"/>
              </a:spcBef>
            </a:pPr>
            <a:endParaRPr lang="pt-BR" b="1" dirty="0"/>
          </a:p>
          <a:p>
            <a:pPr algn="just">
              <a:spcBef>
                <a:spcPts val="450"/>
              </a:spcBef>
            </a:pPr>
            <a:r>
              <a:rPr lang="pt-BR" b="1" dirty="0" smtClean="0"/>
              <a:t>Flat </a:t>
            </a:r>
            <a:r>
              <a:rPr lang="pt-BR" b="1" dirty="0"/>
              <a:t>Profile:</a:t>
            </a:r>
          </a:p>
          <a:p>
            <a:pPr lvl="2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2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% time – percentual de tempo do programa utilizando uma função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</a:pPr>
            <a:r>
              <a:rPr lang="pt-BR" sz="1400" dirty="0" err="1"/>
              <a:t>Cumulative</a:t>
            </a:r>
            <a:r>
              <a:rPr lang="pt-BR" sz="1400" dirty="0"/>
              <a:t> </a:t>
            </a:r>
            <a:r>
              <a:rPr lang="pt-BR" sz="1400" dirty="0" err="1"/>
              <a:t>seconds</a:t>
            </a:r>
            <a:r>
              <a:rPr lang="pt-BR" sz="1400" dirty="0"/>
              <a:t> – soma dos tempos de uma dada função e as listadas acima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Self </a:t>
            </a:r>
            <a:r>
              <a:rPr lang="pt-BR" sz="1400" dirty="0" err="1"/>
              <a:t>seconds</a:t>
            </a:r>
            <a:r>
              <a:rPr lang="pt-BR" sz="1400" dirty="0"/>
              <a:t> – tempo gasto somente pela função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</a:pPr>
            <a:r>
              <a:rPr lang="pt-BR" sz="1400" dirty="0" err="1"/>
              <a:t>Calls</a:t>
            </a:r>
            <a:r>
              <a:rPr lang="pt-BR" sz="1400" dirty="0"/>
              <a:t> – número de chamadas a esta função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Self </a:t>
            </a:r>
            <a:r>
              <a:rPr lang="pt-BR" sz="1400" dirty="0" err="1"/>
              <a:t>ms</a:t>
            </a:r>
            <a:r>
              <a:rPr lang="pt-BR" sz="1400" dirty="0"/>
              <a:t>/</a:t>
            </a:r>
            <a:r>
              <a:rPr lang="pt-BR" sz="1400" dirty="0" err="1"/>
              <a:t>call</a:t>
            </a:r>
            <a:r>
              <a:rPr lang="pt-BR" sz="1400" dirty="0"/>
              <a:t> – número médio de segundos gastos numa função por chamada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</a:pPr>
            <a:r>
              <a:rPr lang="pt-BR" sz="1400" dirty="0"/>
              <a:t>Total </a:t>
            </a:r>
            <a:r>
              <a:rPr lang="pt-BR" sz="1400" dirty="0" err="1"/>
              <a:t>ms</a:t>
            </a:r>
            <a:r>
              <a:rPr lang="pt-BR" sz="1400" dirty="0"/>
              <a:t>/</a:t>
            </a:r>
            <a:r>
              <a:rPr lang="pt-BR" sz="1400" dirty="0" err="1"/>
              <a:t>call</a:t>
            </a:r>
            <a:r>
              <a:rPr lang="pt-BR" sz="1400" dirty="0"/>
              <a:t> – número médio de segundos gastos numa função e suas </a:t>
            </a:r>
            <a:r>
              <a:rPr lang="pt-BR" sz="1400" dirty="0" err="1"/>
              <a:t>subrotinas</a:t>
            </a:r>
            <a:r>
              <a:rPr lang="pt-BR" sz="1400" dirty="0"/>
              <a:t> por chamada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</a:pPr>
            <a:r>
              <a:rPr lang="pt-BR" sz="1400" dirty="0" err="1"/>
              <a:t>Name</a:t>
            </a:r>
            <a:r>
              <a:rPr lang="pt-BR" sz="1400" dirty="0"/>
              <a:t> – nome da função a ser analisada</a:t>
            </a:r>
          </a:p>
          <a:p>
            <a:pPr lvl="2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2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1" indent="0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97158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1413" indent="-2254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GPROF</a:t>
            </a:r>
          </a:p>
          <a:p>
            <a:pPr algn="just">
              <a:spcBef>
                <a:spcPts val="450"/>
              </a:spcBef>
            </a:pPr>
            <a:endParaRPr lang="pt-BR" b="1" dirty="0"/>
          </a:p>
          <a:p>
            <a:pPr algn="just">
              <a:spcBef>
                <a:spcPts val="450"/>
              </a:spcBef>
            </a:pPr>
            <a:r>
              <a:rPr lang="pt-BR" b="1" dirty="0" err="1" smtClean="0"/>
              <a:t>Call</a:t>
            </a:r>
            <a:r>
              <a:rPr lang="pt-BR" b="1" dirty="0" smtClean="0"/>
              <a:t> </a:t>
            </a:r>
            <a:r>
              <a:rPr lang="pt-BR" b="1" dirty="0" err="1"/>
              <a:t>Graph</a:t>
            </a:r>
            <a:r>
              <a:rPr lang="pt-BR" b="1" dirty="0"/>
              <a:t>:</a:t>
            </a:r>
          </a:p>
          <a:p>
            <a:pPr lvl="2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2">
              <a:spcBef>
                <a:spcPts val="600"/>
              </a:spcBef>
              <a:buClrTx/>
              <a:buFontTx/>
              <a:buNone/>
            </a:pPr>
            <a:endParaRPr lang="pt-BR" sz="1400" dirty="0"/>
          </a:p>
          <a:p>
            <a:pPr lvl="1" indent="0">
              <a:spcBef>
                <a:spcPts val="350"/>
              </a:spcBef>
              <a:buClrTx/>
              <a:buFontTx/>
              <a:buNone/>
            </a:pPr>
            <a:endParaRPr lang="pt-BR" sz="1400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17663"/>
            <a:ext cx="52562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289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GPROF</a:t>
            </a:r>
          </a:p>
          <a:p>
            <a:pPr algn="just">
              <a:spcBef>
                <a:spcPts val="450"/>
              </a:spcBef>
            </a:pPr>
            <a:endParaRPr lang="pt-BR" b="1" dirty="0"/>
          </a:p>
          <a:p>
            <a:pPr algn="just">
              <a:spcBef>
                <a:spcPts val="450"/>
              </a:spcBef>
            </a:pPr>
            <a:r>
              <a:rPr lang="pt-BR" sz="1600" b="1" dirty="0" smtClean="0"/>
              <a:t> </a:t>
            </a:r>
            <a:r>
              <a:rPr lang="pt-BR" sz="1600" b="1" dirty="0"/>
              <a:t>Apresentação dos </a:t>
            </a:r>
            <a:r>
              <a:rPr lang="pt-BR" sz="1600" b="1" dirty="0" smtClean="0"/>
              <a:t>Dados:</a:t>
            </a:r>
            <a:endParaRPr lang="pt-BR" sz="1600" b="1" dirty="0"/>
          </a:p>
          <a:p>
            <a:pPr lvl="1" indent="0">
              <a:spcBef>
                <a:spcPts val="350"/>
              </a:spcBef>
              <a:buClrTx/>
              <a:buFontTx/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pPr lvl="1" indent="0">
              <a:spcBef>
                <a:spcPts val="350"/>
              </a:spcBef>
              <a:buClrTx/>
              <a:buFontTx/>
              <a:buNone/>
            </a:pPr>
            <a:endParaRPr lang="en-US" sz="1400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213"/>
            <a:ext cx="51054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21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68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28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00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GCOV</a:t>
            </a:r>
            <a:endParaRPr lang="pt-BR" sz="2000" b="1" dirty="0"/>
          </a:p>
          <a:p>
            <a:pPr algn="just">
              <a:spcBef>
                <a:spcPts val="350"/>
              </a:spcBef>
              <a:buClrTx/>
              <a:buSzTx/>
              <a:buFontTx/>
              <a:buNone/>
            </a:pPr>
            <a:r>
              <a:rPr lang="pt-BR" sz="1400" dirty="0" smtClean="0"/>
              <a:t> </a:t>
            </a:r>
          </a:p>
          <a:p>
            <a:pPr algn="just">
              <a:spcBef>
                <a:spcPts val="350"/>
              </a:spcBef>
              <a:buClrTx/>
              <a:buSzTx/>
              <a:buFontTx/>
              <a:buNone/>
            </a:pPr>
            <a:endParaRPr lang="pt-BR" sz="1400" dirty="0"/>
          </a:p>
          <a:p>
            <a:pPr marL="352425" lvl="2" algn="just">
              <a:spcBef>
                <a:spcPts val="350"/>
              </a:spcBef>
              <a:buFont typeface="Arial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/>
              <a:t> É uma ferramenta para cobertura de código, ajudando a se criarem códigos mais eficientes</a:t>
            </a:r>
          </a:p>
          <a:p>
            <a:pPr marL="352425" lvl="2" algn="just">
              <a:spcBef>
                <a:spcPts val="350"/>
              </a:spcBef>
              <a:buFont typeface="Arial" charset="0"/>
              <a:buNone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600" dirty="0"/>
          </a:p>
          <a:p>
            <a:pPr marL="352425" lvl="2" algn="just">
              <a:spcBef>
                <a:spcPts val="350"/>
              </a:spcBef>
              <a:buFont typeface="Arial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/>
              <a:t> Desenvolvedores utilizam esta ferramenta para realizar testes de cobertura, verificando se seus códigos estão bons para uma possível release</a:t>
            </a:r>
          </a:p>
          <a:p>
            <a:pPr marL="352425" lvl="2" algn="just">
              <a:spcBef>
                <a:spcPts val="350"/>
              </a:spcBef>
              <a:buFont typeface="Arial" charset="0"/>
              <a:buNone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600" dirty="0"/>
          </a:p>
          <a:p>
            <a:pPr marL="352425" lvl="2" algn="just">
              <a:spcBef>
                <a:spcPts val="350"/>
              </a:spcBef>
              <a:buFont typeface="Arial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 smtClean="0"/>
              <a:t> Tem </a:t>
            </a:r>
            <a:r>
              <a:rPr lang="pt-BR" sz="1600" dirty="0"/>
              <a:t>as funcionalidades de:</a:t>
            </a:r>
          </a:p>
          <a:p>
            <a:pPr marL="352425" lvl="1" algn="just">
              <a:spcBef>
                <a:spcPts val="350"/>
              </a:spcBef>
              <a:buFont typeface="Arial" charset="0"/>
              <a:buNone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600" dirty="0"/>
          </a:p>
          <a:p>
            <a:pPr marL="352425" lvl="3" algn="just">
              <a:spcBef>
                <a:spcPts val="350"/>
              </a:spcBef>
              <a:tabLst>
                <a:tab pos="0" algn="l"/>
                <a:tab pos="9017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 smtClean="0"/>
              <a:t>	- Com </a:t>
            </a:r>
            <a:r>
              <a:rPr lang="pt-BR" sz="1600" dirty="0"/>
              <a:t>qual frequência cada linha de código é </a:t>
            </a:r>
            <a:r>
              <a:rPr lang="pt-BR" sz="1600" dirty="0" smtClean="0"/>
              <a:t>executada.</a:t>
            </a:r>
            <a:endParaRPr lang="pt-BR" sz="1600" dirty="0"/>
          </a:p>
          <a:p>
            <a:pPr marL="352425" lvl="3" algn="just">
              <a:spcBef>
                <a:spcPts val="350"/>
              </a:spcBef>
              <a:tabLst>
                <a:tab pos="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 smtClean="0"/>
              <a:t>	- Quais </a:t>
            </a:r>
            <a:r>
              <a:rPr lang="pt-BR" sz="1600" dirty="0"/>
              <a:t>linhas de código estão atualmente sendo </a:t>
            </a:r>
            <a:r>
              <a:rPr lang="pt-BR" sz="1600" dirty="0" smtClean="0"/>
              <a:t>executadas.</a:t>
            </a:r>
            <a:endParaRPr lang="pt-BR" sz="1600" dirty="0"/>
          </a:p>
          <a:p>
            <a:pPr marL="352425" lvl="3" algn="just">
              <a:spcBef>
                <a:spcPts val="350"/>
              </a:spcBef>
              <a:tabLst>
                <a:tab pos="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 smtClean="0"/>
              <a:t>	- Quanto </a:t>
            </a:r>
            <a:r>
              <a:rPr lang="pt-BR" sz="1600" dirty="0"/>
              <a:t>tempo cada seção de código </a:t>
            </a:r>
            <a:r>
              <a:rPr lang="pt-BR" sz="1600" dirty="0" smtClean="0"/>
              <a:t>utiliza.</a:t>
            </a:r>
            <a:endParaRPr lang="pt-BR" sz="16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8587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984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28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00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GCOV</a:t>
            </a:r>
            <a:endParaRPr lang="pt-BR" sz="2000" b="1" dirty="0" smtClean="0"/>
          </a:p>
          <a:p>
            <a:pPr algn="just">
              <a:spcBef>
                <a:spcPts val="450"/>
              </a:spcBef>
            </a:pPr>
            <a:endParaRPr lang="pt-BR" sz="2400" b="1" dirty="0"/>
          </a:p>
          <a:p>
            <a:pPr algn="just">
              <a:spcBef>
                <a:spcPts val="350"/>
              </a:spcBef>
              <a:buClrTx/>
              <a:buSzTx/>
              <a:buFontTx/>
              <a:buNone/>
            </a:pPr>
            <a:r>
              <a:rPr lang="pt-BR" sz="1400" dirty="0" smtClean="0"/>
              <a:t> </a:t>
            </a:r>
            <a:endParaRPr lang="pt-BR" sz="1400" dirty="0"/>
          </a:p>
          <a:p>
            <a:pPr marL="449263" lvl="2" algn="just">
              <a:spcBef>
                <a:spcPts val="350"/>
              </a:spcBef>
              <a:buFont typeface="Arial" charset="0"/>
              <a:buChar char="•"/>
              <a:tabLst>
                <a:tab pos="0" algn="l"/>
                <a:tab pos="4508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dirty="0"/>
              <a:t> Seu processo de compilação inclui os comandos  </a:t>
            </a:r>
            <a:r>
              <a:rPr lang="pt-BR" sz="1400" b="1" dirty="0"/>
              <a:t>-</a:t>
            </a:r>
            <a:r>
              <a:rPr lang="pt-BR" sz="1400" b="1" dirty="0" err="1"/>
              <a:t>fprofile-arcs</a:t>
            </a:r>
            <a:r>
              <a:rPr lang="pt-BR" sz="1400" b="1" dirty="0"/>
              <a:t> </a:t>
            </a:r>
            <a:r>
              <a:rPr lang="pt-BR" sz="1400" dirty="0"/>
              <a:t>e</a:t>
            </a:r>
            <a:r>
              <a:rPr lang="pt-BR" sz="1400" b="1" dirty="0"/>
              <a:t> -</a:t>
            </a:r>
            <a:r>
              <a:rPr lang="pt-BR" sz="1400" b="1" dirty="0" err="1"/>
              <a:t>ftest-coverage</a:t>
            </a:r>
            <a:endParaRPr lang="pt-BR" sz="1400" b="1" dirty="0"/>
          </a:p>
          <a:p>
            <a:pPr marL="449263" lvl="3" algn="just">
              <a:spcBef>
                <a:spcPts val="350"/>
              </a:spcBef>
              <a:tabLst>
                <a:tab pos="0" algn="l"/>
                <a:tab pos="450850" algn="l"/>
                <a:tab pos="9017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dirty="0"/>
              <a:t>		</a:t>
            </a:r>
            <a:r>
              <a:rPr lang="pt-BR" sz="1400" dirty="0" smtClean="0"/>
              <a:t>- Exemplo </a:t>
            </a:r>
            <a:r>
              <a:rPr lang="pt-BR" sz="1400" dirty="0"/>
              <a:t>de uso:  </a:t>
            </a:r>
            <a:r>
              <a:rPr lang="pt-BR" sz="1400" dirty="0" err="1"/>
              <a:t>gcc</a:t>
            </a:r>
            <a:r>
              <a:rPr lang="pt-BR" sz="1400" dirty="0"/>
              <a:t> -</a:t>
            </a:r>
            <a:r>
              <a:rPr lang="pt-BR" sz="1400" dirty="0" err="1"/>
              <a:t>pg</a:t>
            </a:r>
            <a:r>
              <a:rPr lang="pt-BR" sz="1400" dirty="0"/>
              <a:t> -</a:t>
            </a:r>
            <a:r>
              <a:rPr lang="pt-BR" sz="1400" dirty="0" err="1"/>
              <a:t>fprofile-arcs</a:t>
            </a:r>
            <a:r>
              <a:rPr lang="pt-BR" sz="1400" dirty="0"/>
              <a:t> -</a:t>
            </a:r>
            <a:r>
              <a:rPr lang="pt-BR" sz="1400" dirty="0" err="1"/>
              <a:t>ftest-coverage</a:t>
            </a:r>
            <a:r>
              <a:rPr lang="pt-BR" sz="1400" dirty="0"/>
              <a:t> -o projeto1cov projeto1.c</a:t>
            </a:r>
          </a:p>
          <a:p>
            <a:pPr marL="449263" lvl="3" algn="just">
              <a:spcBef>
                <a:spcPts val="350"/>
              </a:spcBef>
              <a:buFont typeface="Arial" charset="0"/>
              <a:buNone/>
              <a:tabLst>
                <a:tab pos="0" algn="l"/>
                <a:tab pos="4508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400" dirty="0"/>
          </a:p>
          <a:p>
            <a:pPr marL="449263" lvl="2" algn="just">
              <a:spcBef>
                <a:spcPts val="350"/>
              </a:spcBef>
              <a:buFont typeface="Arial" charset="0"/>
              <a:buChar char="•"/>
              <a:tabLst>
                <a:tab pos="0" algn="l"/>
                <a:tab pos="4508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dirty="0"/>
              <a:t> </a:t>
            </a:r>
            <a:r>
              <a:rPr lang="pt-BR" sz="1400" dirty="0" smtClean="0"/>
              <a:t>Após </a:t>
            </a:r>
            <a:r>
              <a:rPr lang="pt-BR" sz="1400" dirty="0"/>
              <a:t>a execução do programa são gerados 2 arquivos:</a:t>
            </a:r>
          </a:p>
          <a:p>
            <a:pPr marL="449263" lvl="3" algn="just">
              <a:spcBef>
                <a:spcPts val="350"/>
              </a:spcBef>
              <a:tabLst>
                <a:tab pos="0" algn="l"/>
                <a:tab pos="45085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dirty="0" smtClean="0"/>
              <a:t>		- .</a:t>
            </a:r>
            <a:r>
              <a:rPr lang="pt-BR" sz="1400" dirty="0" err="1" smtClean="0"/>
              <a:t>gcda</a:t>
            </a:r>
            <a:r>
              <a:rPr lang="pt-BR" sz="1400" dirty="0"/>
              <a:t>: gerado quando o </a:t>
            </a:r>
            <a:r>
              <a:rPr lang="pt-BR" sz="1400" dirty="0" err="1"/>
              <a:t>gcc</a:t>
            </a:r>
            <a:r>
              <a:rPr lang="pt-BR" sz="1400" dirty="0"/>
              <a:t> contém a opção -</a:t>
            </a:r>
            <a:r>
              <a:rPr lang="pt-BR" sz="1400" dirty="0" err="1"/>
              <a:t>fprofile-arcs</a:t>
            </a:r>
            <a:r>
              <a:rPr lang="pt-BR" sz="1400" dirty="0"/>
              <a:t> </a:t>
            </a:r>
            <a:r>
              <a:rPr lang="pt-BR" sz="1400" dirty="0" err="1"/>
              <a:t>option</a:t>
            </a:r>
            <a:r>
              <a:rPr lang="pt-BR" sz="1400" dirty="0"/>
              <a:t> </a:t>
            </a:r>
            <a:r>
              <a:rPr lang="pt-BR" sz="1400" dirty="0" err="1"/>
              <a:t>is</a:t>
            </a:r>
            <a:r>
              <a:rPr lang="pt-BR" sz="1400" dirty="0"/>
              <a:t> </a:t>
            </a:r>
            <a:r>
              <a:rPr lang="pt-BR" sz="1400" dirty="0" err="1"/>
              <a:t>executed</a:t>
            </a:r>
            <a:r>
              <a:rPr lang="pt-BR" sz="1400" dirty="0"/>
              <a:t>. Contém </a:t>
            </a:r>
            <a:r>
              <a:rPr lang="pt-BR" sz="1400" dirty="0" smtClean="0"/>
              <a:t>		informações </a:t>
            </a:r>
            <a:r>
              <a:rPr lang="pt-BR" sz="1400" dirty="0"/>
              <a:t>referentes a contagem de transições de arcos (chamadas de </a:t>
            </a:r>
            <a:r>
              <a:rPr lang="pt-BR" sz="1400" dirty="0" smtClean="0"/>
              <a:t>funções</a:t>
            </a:r>
            <a:r>
              <a:rPr lang="pt-BR" sz="1400" dirty="0" smtClean="0">
                <a:solidFill>
                  <a:schemeClr val="tx1"/>
                </a:solidFill>
              </a:rPr>
              <a:t>).</a:t>
            </a:r>
            <a:endParaRPr lang="pt-BR" sz="1400" dirty="0">
              <a:solidFill>
                <a:schemeClr val="tx1"/>
              </a:solidFill>
            </a:endParaRPr>
          </a:p>
          <a:p>
            <a:pPr marL="449263" lvl="3" algn="just">
              <a:spcBef>
                <a:spcPts val="350"/>
              </a:spcBef>
              <a:buFont typeface="Arial" charset="0"/>
              <a:buNone/>
              <a:tabLst>
                <a:tab pos="0" algn="l"/>
                <a:tab pos="4508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400" dirty="0"/>
          </a:p>
          <a:p>
            <a:pPr marL="449263" lvl="3" algn="just">
              <a:spcBef>
                <a:spcPts val="350"/>
              </a:spcBef>
              <a:tabLst>
                <a:tab pos="0" algn="l"/>
                <a:tab pos="45085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dirty="0" smtClean="0"/>
              <a:t>		- .</a:t>
            </a:r>
            <a:r>
              <a:rPr lang="pt-BR" sz="1400" dirty="0" err="1"/>
              <a:t>gcno</a:t>
            </a:r>
            <a:r>
              <a:rPr lang="pt-BR" sz="1400" dirty="0"/>
              <a:t>: gerado quando o </a:t>
            </a:r>
            <a:r>
              <a:rPr lang="pt-BR" sz="1400" dirty="0" err="1"/>
              <a:t>gcc</a:t>
            </a:r>
            <a:r>
              <a:rPr lang="pt-BR" sz="1400" dirty="0"/>
              <a:t> contém a opção -</a:t>
            </a:r>
            <a:r>
              <a:rPr lang="pt-BR" sz="1400" dirty="0" err="1"/>
              <a:t>ftest-coverage</a:t>
            </a:r>
            <a:r>
              <a:rPr lang="pt-BR" sz="1400" dirty="0"/>
              <a:t> </a:t>
            </a:r>
            <a:r>
              <a:rPr lang="pt-BR" sz="1400" dirty="0" err="1"/>
              <a:t>option</a:t>
            </a:r>
            <a:r>
              <a:rPr lang="pt-BR" sz="1400" dirty="0"/>
              <a:t>.  Contém </a:t>
            </a:r>
            <a:r>
              <a:rPr lang="pt-BR" sz="1400" dirty="0" smtClean="0"/>
              <a:t>		informações </a:t>
            </a:r>
            <a:r>
              <a:rPr lang="pt-BR" sz="1400" dirty="0"/>
              <a:t>sobre grafos de blocos básicos</a:t>
            </a:r>
          </a:p>
          <a:p>
            <a:pPr marL="449263" lvl="3" algn="just">
              <a:spcBef>
                <a:spcPts val="350"/>
              </a:spcBef>
              <a:buFont typeface="Arial" charset="0"/>
              <a:buNone/>
              <a:tabLst>
                <a:tab pos="0" algn="l"/>
                <a:tab pos="4508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400" dirty="0"/>
          </a:p>
          <a:p>
            <a:pPr marL="449263" lvl="2" algn="just">
              <a:spcBef>
                <a:spcPts val="350"/>
              </a:spcBef>
              <a:buFont typeface="Arial" charset="0"/>
              <a:buChar char="•"/>
              <a:tabLst>
                <a:tab pos="0" algn="l"/>
                <a:tab pos="4508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dirty="0" smtClean="0"/>
              <a:t> Executa-se </a:t>
            </a:r>
            <a:r>
              <a:rPr lang="pt-BR" sz="1400" dirty="0"/>
              <a:t>o comando </a:t>
            </a:r>
            <a:r>
              <a:rPr lang="pt-BR" sz="1400" dirty="0" err="1"/>
              <a:t>gcov</a:t>
            </a:r>
            <a:r>
              <a:rPr lang="pt-BR" sz="1400" dirty="0"/>
              <a:t> juntamente com o arquivo .c, gerando o arquivo .</a:t>
            </a:r>
            <a:r>
              <a:rPr lang="pt-BR" sz="1400" dirty="0" err="1"/>
              <a:t>gcov</a:t>
            </a:r>
            <a:r>
              <a:rPr lang="pt-BR" sz="1400" dirty="0"/>
              <a:t>:</a:t>
            </a:r>
          </a:p>
          <a:p>
            <a:pPr marL="449263" lvl="3" algn="just">
              <a:spcBef>
                <a:spcPts val="350"/>
              </a:spcBef>
              <a:tabLst>
                <a:tab pos="0" algn="l"/>
                <a:tab pos="4508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dirty="0"/>
              <a:t>	</a:t>
            </a:r>
            <a:r>
              <a:rPr lang="pt-BR" sz="1400" dirty="0" smtClean="0"/>
              <a:t>         - Exemplo</a:t>
            </a:r>
            <a:r>
              <a:rPr lang="pt-BR" sz="1400" dirty="0"/>
              <a:t>: </a:t>
            </a:r>
            <a:r>
              <a:rPr lang="pt-BR" sz="1400" dirty="0" err="1"/>
              <a:t>gcov</a:t>
            </a:r>
            <a:r>
              <a:rPr lang="pt-BR" sz="1400" dirty="0"/>
              <a:t> projeto1.c</a:t>
            </a:r>
          </a:p>
          <a:p>
            <a:pPr lvl="2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2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3960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28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00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/>
              <a:t>Ferramentas – </a:t>
            </a:r>
            <a:r>
              <a:rPr lang="pt-BR" sz="2000" b="1" dirty="0" smtClean="0"/>
              <a:t>GCOV</a:t>
            </a:r>
            <a:endParaRPr lang="pt-BR" sz="2000" b="1" dirty="0" smtClean="0"/>
          </a:p>
          <a:p>
            <a:pPr algn="just">
              <a:spcBef>
                <a:spcPts val="450"/>
              </a:spcBef>
            </a:pPr>
            <a:endParaRPr lang="pt-BR" b="1" dirty="0" smtClean="0"/>
          </a:p>
          <a:p>
            <a:pPr algn="just">
              <a:spcBef>
                <a:spcPts val="450"/>
              </a:spcBef>
            </a:pPr>
            <a:r>
              <a:rPr lang="pt-BR" b="1" dirty="0" smtClean="0"/>
              <a:t>Arquivo </a:t>
            </a:r>
            <a:r>
              <a:rPr lang="pt-BR" b="1" dirty="0"/>
              <a:t>.</a:t>
            </a:r>
            <a:r>
              <a:rPr lang="pt-BR" b="1" dirty="0" err="1" smtClean="0"/>
              <a:t>gcov</a:t>
            </a:r>
            <a:r>
              <a:rPr lang="pt-BR" b="1" dirty="0" smtClean="0"/>
              <a:t>:</a:t>
            </a:r>
            <a:endParaRPr lang="pt-BR" b="1" dirty="0"/>
          </a:p>
          <a:p>
            <a:pPr lvl="1" indent="0">
              <a:spcBef>
                <a:spcPts val="600"/>
              </a:spcBef>
              <a:buFont typeface="Arial" charset="0"/>
              <a:buNone/>
            </a:pPr>
            <a:endParaRPr lang="pt-BR" sz="2400" dirty="0"/>
          </a:p>
          <a:p>
            <a:pPr>
              <a:spcBef>
                <a:spcPts val="350"/>
              </a:spcBef>
              <a:buClrTx/>
              <a:buSzTx/>
              <a:buFontTx/>
              <a:buNone/>
            </a:pPr>
            <a:r>
              <a:rPr lang="pt-BR" sz="1400" dirty="0"/>
              <a:t> </a:t>
            </a:r>
          </a:p>
          <a:p>
            <a:pPr lvl="2" indent="0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2" indent="0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2" indent="0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1" indent="0">
              <a:spcBef>
                <a:spcPts val="350"/>
              </a:spcBef>
              <a:buClrTx/>
              <a:buFontTx/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pPr lvl="1" indent="0">
              <a:spcBef>
                <a:spcPts val="350"/>
              </a:spcBef>
              <a:buClrTx/>
              <a:buFontTx/>
              <a:buNone/>
            </a:pPr>
            <a:endParaRPr lang="en-US" sz="14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727080"/>
            <a:ext cx="5247084" cy="429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687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63713" y="1376363"/>
            <a:ext cx="59769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8313" y="3087688"/>
            <a:ext cx="8229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28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00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pt-BR" sz="2000" b="1" dirty="0" smtClean="0"/>
              <a:t>Referências</a:t>
            </a:r>
          </a:p>
          <a:p>
            <a:pPr algn="just">
              <a:spcBef>
                <a:spcPts val="450"/>
              </a:spcBef>
            </a:pPr>
            <a:endParaRPr lang="pt-BR" sz="2000" b="1" dirty="0"/>
          </a:p>
          <a:p>
            <a:pPr algn="just"/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/>
              <a:t>Art of Computer Systems Performance Analysis Techniques For Experimental Design Measurements Simulation And Modeling </a:t>
            </a:r>
            <a:r>
              <a:rPr lang="en-US" sz="1400" dirty="0"/>
              <a:t>by Raj Jain, Wiley Computer Publishing, John Wiley &amp; Sons, Inc.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smtClean="0"/>
              <a:t>Performance </a:t>
            </a:r>
            <a:r>
              <a:rPr lang="en-US" sz="1400" b="1" dirty="0"/>
              <a:t>Evaluation and Benchmarking</a:t>
            </a:r>
            <a:r>
              <a:rPr lang="en-US" sz="1400" dirty="0"/>
              <a:t>, Edited by </a:t>
            </a:r>
            <a:r>
              <a:rPr lang="en-US" sz="1400" dirty="0" err="1"/>
              <a:t>Lizy</a:t>
            </a:r>
            <a:r>
              <a:rPr lang="en-US" sz="1400" dirty="0"/>
              <a:t> </a:t>
            </a:r>
            <a:r>
              <a:rPr lang="en-US" sz="1400" dirty="0" err="1"/>
              <a:t>Kurian</a:t>
            </a:r>
            <a:r>
              <a:rPr lang="en-US" sz="1400" dirty="0"/>
              <a:t> John </a:t>
            </a:r>
            <a:r>
              <a:rPr lang="en-US" sz="1400" dirty="0" err="1"/>
              <a:t>Lieven</a:t>
            </a:r>
            <a:r>
              <a:rPr lang="en-US" sz="1400" dirty="0"/>
              <a:t> </a:t>
            </a:r>
            <a:r>
              <a:rPr lang="en-US" sz="1400" dirty="0" err="1"/>
              <a:t>Eeckhout</a:t>
            </a:r>
            <a:r>
              <a:rPr lang="en-US" sz="1400" dirty="0"/>
              <a:t>. CRC Press, Taylor &amp; Francis Group. </a:t>
            </a:r>
            <a:endParaRPr lang="en-US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smtClean="0"/>
              <a:t>Measuring Computer Performance: A </a:t>
            </a:r>
            <a:r>
              <a:rPr lang="en-US" sz="1400" b="1" dirty="0" err="1" smtClean="0"/>
              <a:t>pratictitioner´s</a:t>
            </a:r>
            <a:r>
              <a:rPr lang="en-US" sz="1400" b="1" dirty="0" smtClean="0"/>
              <a:t> guide, </a:t>
            </a:r>
            <a:r>
              <a:rPr lang="en-US" sz="1400" dirty="0" smtClean="0"/>
              <a:t>by David J. </a:t>
            </a:r>
            <a:r>
              <a:rPr lang="en-US" sz="1400" dirty="0" err="1" smtClean="0"/>
              <a:t>Lilja</a:t>
            </a:r>
            <a:r>
              <a:rPr lang="en-US" sz="1400" dirty="0" smtClean="0"/>
              <a:t>. Cambridge University Press.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/>
              <a:t>Intel </a:t>
            </a:r>
            <a:r>
              <a:rPr lang="en-US" sz="1400" b="1" dirty="0" err="1" smtClean="0"/>
              <a:t>VTune</a:t>
            </a:r>
            <a:r>
              <a:rPr lang="en-US" sz="1400" b="1" dirty="0" smtClean="0"/>
              <a:t> Amplifier XE 2011.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://software.intel.com/en-us/articles/intel-vtune-amplifier-xe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 </a:t>
            </a:r>
            <a:endParaRPr lang="en-US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err="1" smtClean="0"/>
              <a:t>Gprof</a:t>
            </a:r>
            <a:r>
              <a:rPr lang="en-US" sz="1400" b="1" dirty="0" smtClean="0"/>
              <a:t>.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sourceware.org/binutils/docs/gprof/Sampling-Error.html#Sampling-Error</a:t>
            </a:r>
            <a:r>
              <a:rPr lang="en-US" sz="1400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smtClean="0"/>
              <a:t>Atom</a:t>
            </a:r>
            <a:r>
              <a:rPr lang="en-US" sz="1400" b="1" dirty="0"/>
              <a:t>: A system for building customized program analysis tools (1994</a:t>
            </a:r>
            <a:r>
              <a:rPr lang="en-US" sz="1400" b="1" dirty="0" smtClean="0"/>
              <a:t>).</a:t>
            </a:r>
            <a:endParaRPr lang="en-US" sz="1400" dirty="0"/>
          </a:p>
          <a:p>
            <a:pPr algn="just">
              <a:spcBef>
                <a:spcPts val="450"/>
              </a:spcBef>
            </a:pPr>
            <a:endParaRPr lang="pt-BR" b="1" dirty="0" smtClean="0"/>
          </a:p>
          <a:p>
            <a:pPr algn="just">
              <a:spcBef>
                <a:spcPts val="450"/>
              </a:spcBef>
            </a:pPr>
            <a:endParaRPr lang="pt-BR" b="1" dirty="0"/>
          </a:p>
          <a:p>
            <a:pPr lvl="1" indent="0" algn="just">
              <a:spcBef>
                <a:spcPts val="600"/>
              </a:spcBef>
              <a:buFont typeface="Arial" charset="0"/>
              <a:buNone/>
            </a:pPr>
            <a:endParaRPr lang="pt-BR" sz="2400" dirty="0"/>
          </a:p>
          <a:p>
            <a:pPr algn="just">
              <a:spcBef>
                <a:spcPts val="350"/>
              </a:spcBef>
              <a:buClrTx/>
              <a:buSzTx/>
              <a:buFontTx/>
              <a:buNone/>
            </a:pPr>
            <a:r>
              <a:rPr lang="pt-BR" sz="1400" dirty="0"/>
              <a:t> </a:t>
            </a:r>
          </a:p>
          <a:p>
            <a:pPr lvl="2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2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2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3" indent="0" algn="just">
              <a:spcBef>
                <a:spcPts val="350"/>
              </a:spcBef>
              <a:buFont typeface="Arial" charset="0"/>
              <a:buNone/>
            </a:pPr>
            <a:endParaRPr lang="pt-BR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pPr lvl="1" indent="0" algn="just">
              <a:spcBef>
                <a:spcPts val="350"/>
              </a:spcBef>
              <a:buClrTx/>
              <a:buFontTx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5027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Motivos para utilizar </a:t>
            </a:r>
            <a:r>
              <a:rPr lang="pt-BR" sz="2000" b="1" dirty="0"/>
              <a:t>p</a:t>
            </a:r>
            <a:r>
              <a:rPr lang="pt-BR" sz="2000" b="1" dirty="0" smtClean="0"/>
              <a:t>rofiling:</a:t>
            </a:r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r>
              <a:rPr lang="pt-BR" sz="1600" dirty="0" smtClean="0"/>
              <a:t>Tempo.</a:t>
            </a:r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r>
              <a:rPr lang="pt-BR" sz="1600" dirty="0" smtClean="0"/>
              <a:t>Frequência de uso.</a:t>
            </a:r>
          </a:p>
          <a:p>
            <a:pPr>
              <a:defRPr/>
            </a:pPr>
            <a:endParaRPr lang="pt-BR" sz="1600" dirty="0"/>
          </a:p>
          <a:p>
            <a:pPr>
              <a:defRPr/>
            </a:pPr>
            <a:r>
              <a:rPr lang="pt-BR" sz="1600" dirty="0" smtClean="0"/>
              <a:t>Consumo do recurso.</a:t>
            </a:r>
          </a:p>
          <a:p>
            <a:pPr>
              <a:defRPr/>
            </a:pPr>
            <a:endParaRPr lang="pt-BR" sz="1600" dirty="0"/>
          </a:p>
          <a:p>
            <a:pPr>
              <a:defRPr/>
            </a:pPr>
            <a:endParaRPr lang="pt-BR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Como otimizar a performance dos programas?</a:t>
            </a:r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b="1" dirty="0" smtClean="0"/>
              <a:t>Otimização do Código – </a:t>
            </a:r>
            <a:r>
              <a:rPr lang="pt-BR" sz="1600" dirty="0" smtClean="0"/>
              <a:t>Identificar e otimizar as sub-rotinas mais frequentes.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b="1" dirty="0" smtClean="0"/>
              <a:t>Otimização de I/O – </a:t>
            </a:r>
            <a:r>
              <a:rPr lang="pt-BR" sz="1600" dirty="0" smtClean="0"/>
              <a:t>Combinar várias solicitações de I/O dentro de grandes registros, mudar o método de acesso ao arquivo, utilizar </a:t>
            </a:r>
            <a:r>
              <a:rPr lang="pt-BR" sz="1600" dirty="0" err="1" smtClean="0"/>
              <a:t>caching</a:t>
            </a:r>
            <a:r>
              <a:rPr lang="pt-BR" sz="1600" dirty="0" smtClean="0"/>
              <a:t> etc.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b="1" dirty="0" smtClean="0"/>
              <a:t>Otimização de Paginação – </a:t>
            </a:r>
            <a:r>
              <a:rPr lang="pt-BR" sz="1600" dirty="0" smtClean="0"/>
              <a:t>Reorganizar a segmentação do programa para minimizar a atividade de paginação.</a:t>
            </a:r>
            <a:endParaRPr lang="pt-BR" sz="1600" b="1" dirty="0" smtClean="0"/>
          </a:p>
          <a:p>
            <a:pPr>
              <a:defRPr/>
            </a:pPr>
            <a:endParaRPr lang="pt-BR" sz="1600" dirty="0"/>
          </a:p>
          <a:p>
            <a:pPr>
              <a:defRPr/>
            </a:pPr>
            <a:endParaRPr lang="pt-BR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 smtClean="0"/>
              <a:t>Considerações sobre Profiling: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b="1" dirty="0" smtClean="0"/>
              <a:t>Unidade da medição – </a:t>
            </a:r>
            <a:r>
              <a:rPr lang="pt-BR" sz="1600" dirty="0" smtClean="0"/>
              <a:t>O programa é dividido em pequenas unidades como módulos, sub-rotinas ou instruções de maquina. O resultado da execução de cada unidade é apresentado no relatório final. Diminuir o nível da unidade, aumenta o overhead da medição. Aumentando o nível pode ocultar detalhes do programa.</a:t>
            </a:r>
          </a:p>
          <a:p>
            <a:pPr algn="just">
              <a:defRPr/>
            </a:pPr>
            <a:endParaRPr lang="pt-BR" sz="1200" dirty="0" smtClean="0"/>
          </a:p>
          <a:p>
            <a:pPr algn="just">
              <a:defRPr/>
            </a:pPr>
            <a:r>
              <a:rPr lang="pt-BR" sz="1600" b="1" dirty="0" smtClean="0"/>
              <a:t>Mecanismo de instrumentação – </a:t>
            </a:r>
            <a:r>
              <a:rPr lang="pt-BR" sz="1600" dirty="0" smtClean="0"/>
              <a:t>O programa pode ser instrumentado inserindo instruções no código fonte, durante o processo de compilação ou no nível de execução.</a:t>
            </a:r>
            <a:endParaRPr lang="pt-BR" sz="1600" b="1" dirty="0" smtClean="0"/>
          </a:p>
          <a:p>
            <a:pPr algn="just">
              <a:defRPr/>
            </a:pPr>
            <a:endParaRPr lang="pt-BR" sz="1200" dirty="0" smtClean="0"/>
          </a:p>
          <a:p>
            <a:pPr algn="just">
              <a:defRPr/>
            </a:pPr>
            <a:r>
              <a:rPr lang="pt-BR" sz="1600" b="1" dirty="0" smtClean="0"/>
              <a:t>Relatório – </a:t>
            </a:r>
            <a:r>
              <a:rPr lang="pt-BR" sz="1600" dirty="0" smtClean="0"/>
              <a:t>A grande maioria fornece a frequência e o tempo. </a:t>
            </a:r>
            <a:r>
              <a:rPr lang="pt-BR" sz="1600" dirty="0" err="1" smtClean="0"/>
              <a:t>Profilling</a:t>
            </a:r>
            <a:r>
              <a:rPr lang="pt-BR" sz="1600" dirty="0" smtClean="0"/>
              <a:t> mais robustos oferecem sumários em diferentes níveis e uso de recursos.</a:t>
            </a:r>
            <a:endParaRPr lang="pt-BR" sz="1600" b="1" dirty="0" smtClean="0"/>
          </a:p>
          <a:p>
            <a:pPr algn="just">
              <a:defRPr/>
            </a:pPr>
            <a:endParaRPr lang="pt-BR" sz="1200" b="1" dirty="0" smtClean="0"/>
          </a:p>
          <a:p>
            <a:pPr algn="just">
              <a:defRPr/>
            </a:pPr>
            <a:r>
              <a:rPr lang="pt-BR" sz="1600" b="1" dirty="0"/>
              <a:t>Técnicas </a:t>
            </a:r>
            <a:r>
              <a:rPr lang="pt-BR" sz="1600" b="1" dirty="0" smtClean="0"/>
              <a:t>– </a:t>
            </a:r>
            <a:r>
              <a:rPr lang="pt-BR" sz="1600" dirty="0" err="1"/>
              <a:t>Program-couting</a:t>
            </a:r>
            <a:r>
              <a:rPr lang="pt-BR" sz="1600" dirty="0"/>
              <a:t> </a:t>
            </a:r>
            <a:r>
              <a:rPr lang="pt-BR" sz="1600" dirty="0" err="1" smtClean="0"/>
              <a:t>sampling</a:t>
            </a:r>
            <a:r>
              <a:rPr lang="pt-BR" sz="1600" dirty="0" smtClean="0"/>
              <a:t> e </a:t>
            </a:r>
            <a:r>
              <a:rPr lang="pt-BR" sz="1600" dirty="0"/>
              <a:t>Basic-block counting.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endParaRPr lang="pt-BR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sz="2000" b="1" dirty="0" smtClean="0"/>
              <a:t>Técnica de Profiling: </a:t>
            </a:r>
            <a:r>
              <a:rPr lang="pt-BR" sz="2000" b="1" dirty="0" err="1" smtClean="0"/>
              <a:t>Program-counter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sampling</a:t>
            </a:r>
            <a:endParaRPr lang="pt-BR" sz="2000" b="1" dirty="0" smtClean="0"/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err="1" smtClean="0"/>
              <a:t>Sampling</a:t>
            </a:r>
            <a:r>
              <a:rPr lang="pt-BR" sz="1600" dirty="0" smtClean="0"/>
              <a:t> é uma técnica de estatística qual um subconjunto de elementos da população é examinado através de uma seleção randômica.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 smtClean="0"/>
              <a:t>Com está amostra é possível assumir conclusões sobre a população.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As amostras da execução dos programas são coletadas em um fixo intervalo através de periódicas interrupções.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Como o </a:t>
            </a:r>
            <a:r>
              <a:rPr lang="pt-BR" sz="1600" dirty="0" err="1" smtClean="0"/>
              <a:t>sampling</a:t>
            </a:r>
            <a:r>
              <a:rPr lang="pt-BR" sz="1600" dirty="0" smtClean="0"/>
              <a:t> é um processo estatístico em qual as características de uma população (comportamento geral da execução de um programa ou sistema) são inferidas a partir de uma seleção randômica, então podemos está sujeito a erros aleatórios.</a:t>
            </a:r>
          </a:p>
          <a:p>
            <a:pPr algn="just">
              <a:defRPr/>
            </a:pPr>
            <a:endParaRPr lang="pt-BR" sz="1050" dirty="0" smtClean="0"/>
          </a:p>
          <a:p>
            <a:pPr algn="just">
              <a:defRPr/>
            </a:pPr>
            <a:r>
              <a:rPr lang="pt-BR" sz="1600" dirty="0" smtClean="0"/>
              <a:t>Podemos calcular um intervalo de confiança para nosso experimento.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endParaRPr lang="pt-BR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741" t="-539" r="-963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pt-BR">
                <a:noFill/>
                <a:latin typeface="Andalus" pitchFamily="18" charset="-78"/>
                <a:cs typeface="Andalus" pitchFamily="18" charset="-78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6651</TotalTime>
  <Words>2250</Words>
  <Application>Microsoft Office PowerPoint</Application>
  <PresentationFormat>Apresentação na tela (4:3)</PresentationFormat>
  <Paragraphs>424</Paragraphs>
  <Slides>46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Design padrão</vt:lpstr>
      <vt:lpstr>Apresentação do PowerPoint</vt:lpstr>
      <vt:lpstr>Técnicas de Profiling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para apresentação</dc:title>
  <dc:creator>Usuario</dc:creator>
  <cp:lastModifiedBy>Mabson</cp:lastModifiedBy>
  <cp:revision>283</cp:revision>
  <dcterms:created xsi:type="dcterms:W3CDTF">2006-08-18T12:55:46Z</dcterms:created>
  <dcterms:modified xsi:type="dcterms:W3CDTF">2010-11-18T10:53:56Z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